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Roboto" panose="020B0604020202020204" charset="0"/>
      <p:regular r:id="rId23"/>
      <p:bold r:id="rId24"/>
      <p:italic r:id="rId25"/>
      <p:boldItalic r:id="rId26"/>
    </p:embeddedFont>
    <p:embeddedFont>
      <p:font typeface="Lato" panose="020B0604020202020204" charset="0"/>
      <p:regular r:id="rId27"/>
      <p:bold r:id="rId28"/>
      <p:italic r:id="rId29"/>
      <p:boldItalic r:id="rId30"/>
    </p:embeddedFont>
    <p:embeddedFont>
      <p:font typeface="Roboto Mon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54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aebf7831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daebf7831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aebf7831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daebf7831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aebf78316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daebf78316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aebf78316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aebf7831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aebf78316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daebf78316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aebf78316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daebf78316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aebf7831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daebf7831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aebf7831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aebf7831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aebf7831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aebf78316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aebf7831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daebf78316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d57f849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d57f849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aebf78316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daebf7831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dd8b5526d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dd8b5526d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aebf783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daebf783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8031966d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8031966d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aebf7831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daebf7831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aebf7831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aebf7831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aebf7831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aebf7831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aebf7831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daebf7831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421950" y="4166300"/>
            <a:ext cx="2314226" cy="8099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63"/>
        <p:cNvGrpSpPr/>
        <p:nvPr/>
      </p:nvGrpSpPr>
      <p:grpSpPr>
        <a:xfrm>
          <a:off x="0" y="0"/>
          <a:ext cx="0" cy="0"/>
          <a:chOff x="0" y="0"/>
          <a:chExt cx="0" cy="0"/>
        </a:xfrm>
      </p:grpSpPr>
      <p:sp>
        <p:nvSpPr>
          <p:cNvPr id="64" name="Google Shape;64;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65" name="Google Shape;65;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6" name="Google Shape;66;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8" name="Google Shape;18;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7336925" y="4580850"/>
            <a:ext cx="1452499" cy="508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4" name="Google Shape;24;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5" name="Google Shape;25;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6" name="Google Shape;26;p4"/>
          <p:cNvPicPr preferRelativeResize="0"/>
          <p:nvPr/>
        </p:nvPicPr>
        <p:blipFill>
          <a:blip r:embed="rId2">
            <a:alphaModFix/>
          </a:blip>
          <a:stretch>
            <a:fillRect/>
          </a:stretch>
        </p:blipFill>
        <p:spPr>
          <a:xfrm>
            <a:off x="7356650" y="4580850"/>
            <a:ext cx="1452499" cy="5083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1" name="Google Shape;31;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8" name="Google Shape;38;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9" name="Google Shape;39;p6"/>
          <p:cNvPicPr preferRelativeResize="0"/>
          <p:nvPr/>
        </p:nvPicPr>
        <p:blipFill>
          <a:blip r:embed="rId2">
            <a:alphaModFix/>
          </a:blip>
          <a:stretch>
            <a:fillRect/>
          </a:stretch>
        </p:blipFill>
        <p:spPr>
          <a:xfrm>
            <a:off x="7290900" y="4580850"/>
            <a:ext cx="1452499" cy="508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 name="Google Shape;44;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5" name="Google Shape;45;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8" name="Google Shape;48;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53" name="Google Shape;53;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4" name="Google Shape;5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5" name="Google Shape;55;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9"/>
          <p:cNvPicPr preferRelativeResize="0"/>
          <p:nvPr/>
        </p:nvPicPr>
        <p:blipFill>
          <a:blip r:embed="rId2">
            <a:alphaModFix/>
          </a:blip>
          <a:stretch>
            <a:fillRect/>
          </a:stretch>
        </p:blipFill>
        <p:spPr>
          <a:xfrm>
            <a:off x="1475063" y="3760350"/>
            <a:ext cx="1626075" cy="5691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61" name="Google Shape;61;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0"/>
          <p:cNvPicPr preferRelativeResize="0"/>
          <p:nvPr/>
        </p:nvPicPr>
        <p:blipFill>
          <a:blip r:embed="rId2">
            <a:alphaModFix/>
          </a:blip>
          <a:stretch>
            <a:fillRect/>
          </a:stretch>
        </p:blipFill>
        <p:spPr>
          <a:xfrm>
            <a:off x="7619750" y="4114350"/>
            <a:ext cx="1452499" cy="508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SRVUSD </a:t>
            </a:r>
            <a:endParaRPr/>
          </a:p>
          <a:p>
            <a:pPr marL="0" lvl="0" indent="0" algn="l" rtl="0">
              <a:spcBef>
                <a:spcPts val="0"/>
              </a:spcBef>
              <a:spcAft>
                <a:spcPts val="0"/>
              </a:spcAft>
              <a:buNone/>
            </a:pPr>
            <a:r>
              <a:rPr lang="en"/>
              <a:t>Strategic Directions Planning</a:t>
            </a:r>
            <a:endParaRPr/>
          </a:p>
        </p:txBody>
      </p:sp>
      <p:sp>
        <p:nvSpPr>
          <p:cNvPr id="74" name="Google Shape;74;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Board Presentation  June 1,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work we will continue as we engage with the Strategic Process</a:t>
            </a:r>
            <a:endParaRPr/>
          </a:p>
        </p:txBody>
      </p:sp>
      <p:sp>
        <p:nvSpPr>
          <p:cNvPr id="155" name="Google Shape;155;p22"/>
          <p:cNvSpPr txBox="1">
            <a:spLocks noGrp="1"/>
          </p:cNvSpPr>
          <p:nvPr>
            <p:ph type="body" idx="1"/>
          </p:nvPr>
        </p:nvSpPr>
        <p:spPr>
          <a:xfrm>
            <a:off x="471900" y="1766675"/>
            <a:ext cx="6868800" cy="3170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solidFill>
                  <a:schemeClr val="dk2"/>
                </a:solidFill>
              </a:rPr>
              <a:t>Start the 21-22 school year </a:t>
            </a:r>
            <a:r>
              <a:rPr lang="en" sz="1800" b="1">
                <a:solidFill>
                  <a:schemeClr val="accent6"/>
                </a:solidFill>
              </a:rPr>
              <a:t>differently</a:t>
            </a:r>
            <a:endParaRPr sz="1800" b="1">
              <a:solidFill>
                <a:schemeClr val="accent6"/>
              </a:solidFill>
            </a:endParaRPr>
          </a:p>
          <a:p>
            <a:pPr marL="457200" lvl="0" indent="-342900" algn="l" rtl="0">
              <a:spcBef>
                <a:spcPts val="0"/>
              </a:spcBef>
              <a:spcAft>
                <a:spcPts val="0"/>
              </a:spcAft>
              <a:buSzPts val="1800"/>
              <a:buChar char="●"/>
            </a:pPr>
            <a:r>
              <a:rPr lang="en" sz="1800">
                <a:solidFill>
                  <a:schemeClr val="dk2"/>
                </a:solidFill>
              </a:rPr>
              <a:t>Continue with </a:t>
            </a:r>
            <a:r>
              <a:rPr lang="en" sz="1800" b="1">
                <a:solidFill>
                  <a:schemeClr val="accent6"/>
                </a:solidFill>
              </a:rPr>
              <a:t>Fastbridge </a:t>
            </a:r>
            <a:endParaRPr sz="1800" b="1">
              <a:solidFill>
                <a:schemeClr val="accent6"/>
              </a:solidFill>
            </a:endParaRPr>
          </a:p>
          <a:p>
            <a:pPr marL="914400" lvl="1" indent="-317500" algn="l" rtl="0">
              <a:spcBef>
                <a:spcPts val="0"/>
              </a:spcBef>
              <a:spcAft>
                <a:spcPts val="0"/>
              </a:spcAft>
              <a:buClr>
                <a:schemeClr val="dk2"/>
              </a:buClr>
              <a:buSzPts val="1400"/>
              <a:buChar char="○"/>
            </a:pPr>
            <a:r>
              <a:rPr lang="en" sz="1400">
                <a:solidFill>
                  <a:schemeClr val="dk2"/>
                </a:solidFill>
              </a:rPr>
              <a:t>Work on multi-tiered systems of support and grading</a:t>
            </a:r>
            <a:endParaRPr sz="1400">
              <a:solidFill>
                <a:schemeClr val="dk2"/>
              </a:solidFill>
            </a:endParaRPr>
          </a:p>
          <a:p>
            <a:pPr marL="457200" lvl="0" indent="-342900" algn="l" rtl="0">
              <a:spcBef>
                <a:spcPts val="0"/>
              </a:spcBef>
              <a:spcAft>
                <a:spcPts val="0"/>
              </a:spcAft>
              <a:buClr>
                <a:schemeClr val="dk2"/>
              </a:buClr>
              <a:buSzPts val="1800"/>
              <a:buChar char="●"/>
            </a:pPr>
            <a:r>
              <a:rPr lang="en" sz="1800">
                <a:solidFill>
                  <a:schemeClr val="dk2"/>
                </a:solidFill>
              </a:rPr>
              <a:t>Continue examining </a:t>
            </a:r>
            <a:r>
              <a:rPr lang="en" sz="1800" b="1">
                <a:solidFill>
                  <a:schemeClr val="accent6"/>
                </a:solidFill>
              </a:rPr>
              <a:t>issues of access</a:t>
            </a:r>
            <a:r>
              <a:rPr lang="en" sz="1800">
                <a:solidFill>
                  <a:schemeClr val="dk2"/>
                </a:solidFill>
              </a:rPr>
              <a:t> to the instruction, programs, and interventions our students need</a:t>
            </a:r>
            <a:endParaRPr sz="1800">
              <a:solidFill>
                <a:schemeClr val="dk2"/>
              </a:solidFill>
            </a:endParaRPr>
          </a:p>
          <a:p>
            <a:pPr marL="457200" lvl="0" indent="-342900" algn="l" rtl="0">
              <a:spcBef>
                <a:spcPts val="0"/>
              </a:spcBef>
              <a:spcAft>
                <a:spcPts val="0"/>
              </a:spcAft>
              <a:buSzPts val="1800"/>
              <a:buChar char="●"/>
            </a:pPr>
            <a:r>
              <a:rPr lang="en" sz="1800">
                <a:solidFill>
                  <a:schemeClr val="dk2"/>
                </a:solidFill>
              </a:rPr>
              <a:t>Provide facilitated </a:t>
            </a:r>
            <a:r>
              <a:rPr lang="en" sz="1800" b="1">
                <a:solidFill>
                  <a:schemeClr val="accent6"/>
                </a:solidFill>
              </a:rPr>
              <a:t>equity</a:t>
            </a:r>
            <a:r>
              <a:rPr lang="en" sz="1800">
                <a:solidFill>
                  <a:schemeClr val="dk2"/>
                </a:solidFill>
              </a:rPr>
              <a:t> </a:t>
            </a:r>
            <a:r>
              <a:rPr lang="en" sz="1800" b="1">
                <a:solidFill>
                  <a:schemeClr val="accent6"/>
                </a:solidFill>
              </a:rPr>
              <a:t>learning opportunities </a:t>
            </a:r>
            <a:r>
              <a:rPr lang="en" sz="1800">
                <a:solidFill>
                  <a:schemeClr val="dk2"/>
                </a:solidFill>
              </a:rPr>
              <a:t>for all staff</a:t>
            </a:r>
            <a:endParaRPr sz="1800">
              <a:solidFill>
                <a:schemeClr val="dk2"/>
              </a:solidFill>
            </a:endParaRPr>
          </a:p>
          <a:p>
            <a:pPr marL="457200" lvl="0" indent="-342900" algn="l" rtl="0">
              <a:spcBef>
                <a:spcPts val="0"/>
              </a:spcBef>
              <a:spcAft>
                <a:spcPts val="0"/>
              </a:spcAft>
              <a:buSzPts val="1800"/>
              <a:buChar char="●"/>
            </a:pPr>
            <a:r>
              <a:rPr lang="en" sz="1800">
                <a:solidFill>
                  <a:schemeClr val="dk2"/>
                </a:solidFill>
              </a:rPr>
              <a:t>Implement the components of the </a:t>
            </a:r>
            <a:r>
              <a:rPr lang="en" sz="1800" b="1">
                <a:solidFill>
                  <a:schemeClr val="accent6"/>
                </a:solidFill>
              </a:rPr>
              <a:t>Responding to</a:t>
            </a:r>
            <a:r>
              <a:rPr lang="en" sz="1800">
                <a:solidFill>
                  <a:schemeClr val="dk2"/>
                </a:solidFill>
              </a:rPr>
              <a:t> </a:t>
            </a:r>
            <a:r>
              <a:rPr lang="en" sz="1800" b="1">
                <a:solidFill>
                  <a:schemeClr val="accent6"/>
                </a:solidFill>
              </a:rPr>
              <a:t>Discrimination and Hate Handbook</a:t>
            </a:r>
            <a:endParaRPr sz="1800" b="1">
              <a:solidFill>
                <a:schemeClr val="accent6"/>
              </a:solidFill>
            </a:endParaRPr>
          </a:p>
          <a:p>
            <a:pPr marL="457200" lvl="0" indent="-342900" algn="l" rtl="0">
              <a:spcBef>
                <a:spcPts val="0"/>
              </a:spcBef>
              <a:spcAft>
                <a:spcPts val="0"/>
              </a:spcAft>
              <a:buSzPts val="1800"/>
              <a:buChar char="●"/>
            </a:pPr>
            <a:r>
              <a:rPr lang="en" sz="1800">
                <a:solidFill>
                  <a:schemeClr val="dk2"/>
                </a:solidFill>
              </a:rPr>
              <a:t>Strengthen our </a:t>
            </a:r>
            <a:r>
              <a:rPr lang="en" sz="1800" b="1">
                <a:solidFill>
                  <a:schemeClr val="accent6"/>
                </a:solidFill>
              </a:rPr>
              <a:t>reporting</a:t>
            </a:r>
            <a:r>
              <a:rPr lang="en" sz="1800">
                <a:solidFill>
                  <a:schemeClr val="dk2"/>
                </a:solidFill>
              </a:rPr>
              <a:t> </a:t>
            </a:r>
            <a:r>
              <a:rPr lang="en" sz="1800" b="1">
                <a:solidFill>
                  <a:schemeClr val="accent6"/>
                </a:solidFill>
              </a:rPr>
              <a:t>mechanisms</a:t>
            </a:r>
            <a:r>
              <a:rPr lang="en" sz="1800">
                <a:solidFill>
                  <a:schemeClr val="dk2"/>
                </a:solidFill>
              </a:rPr>
              <a:t> when issues of discrimination occur</a:t>
            </a:r>
            <a:endParaRPr sz="1800">
              <a:solidFill>
                <a:schemeClr val="dk2"/>
              </a:solidFill>
            </a:endParaRPr>
          </a:p>
          <a:p>
            <a:pPr marL="0" lvl="0" indent="0" algn="l" rtl="0">
              <a:spcBef>
                <a:spcPts val="1200"/>
              </a:spcBef>
              <a:spcAft>
                <a:spcPts val="1200"/>
              </a:spcAft>
              <a:buNone/>
            </a:pPr>
            <a:endParaRPr>
              <a:solidFill>
                <a:schemeClr val="dk2"/>
              </a:solidFill>
            </a:endParaRPr>
          </a:p>
        </p:txBody>
      </p:sp>
      <p:sp>
        <p:nvSpPr>
          <p:cNvPr id="156" name="Google Shape;156;p2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57" name="Google Shape;157;p22"/>
          <p:cNvPicPr preferRelativeResize="0"/>
          <p:nvPr/>
        </p:nvPicPr>
        <p:blipFill>
          <a:blip r:embed="rId3">
            <a:alphaModFix/>
          </a:blip>
          <a:stretch>
            <a:fillRect/>
          </a:stretch>
        </p:blipFill>
        <p:spPr>
          <a:xfrm>
            <a:off x="7340700" y="4580850"/>
            <a:ext cx="1452499" cy="508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460950" y="1684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Strategic Direction 1: </a:t>
            </a:r>
            <a:endParaRPr/>
          </a:p>
          <a:p>
            <a:pPr marL="0" lvl="0" indent="0" algn="l" rtl="0">
              <a:spcBef>
                <a:spcPts val="0"/>
              </a:spcBef>
              <a:spcAft>
                <a:spcPts val="0"/>
              </a:spcAft>
              <a:buNone/>
            </a:pPr>
            <a:r>
              <a:rPr lang="en" b="1">
                <a:solidFill>
                  <a:srgbClr val="F1C232"/>
                </a:solidFill>
              </a:rPr>
              <a:t>Equity</a:t>
            </a:r>
            <a:endParaRPr b="1">
              <a:solidFill>
                <a:srgbClr val="F1C232"/>
              </a:solidFill>
            </a:endParaRPr>
          </a:p>
        </p:txBody>
      </p:sp>
      <p:sp>
        <p:nvSpPr>
          <p:cNvPr id="163" name="Google Shape;163;p23"/>
          <p:cNvSpPr txBox="1">
            <a:spLocks noGrp="1"/>
          </p:cNvSpPr>
          <p:nvPr>
            <p:ph type="title"/>
          </p:nvPr>
        </p:nvSpPr>
        <p:spPr>
          <a:xfrm>
            <a:off x="446825" y="2964900"/>
            <a:ext cx="8222100" cy="1158600"/>
          </a:xfrm>
          <a:prstGeom prst="rect">
            <a:avLst/>
          </a:prstGeom>
          <a:solidFill>
            <a:schemeClr val="dk1"/>
          </a:solidFill>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2"/>
              </a:solidFill>
            </a:endParaRPr>
          </a:p>
          <a:p>
            <a:pPr marL="0" lvl="0" indent="0" algn="l" rtl="0">
              <a:spcBef>
                <a:spcPts val="0"/>
              </a:spcBef>
              <a:spcAft>
                <a:spcPts val="0"/>
              </a:spcAft>
              <a:buNone/>
            </a:pPr>
            <a:r>
              <a:rPr lang="en" sz="1800">
                <a:solidFill>
                  <a:srgbClr val="000000"/>
                </a:solidFill>
              </a:rPr>
              <a:t>SRVUSD will ensure that all students are empowered to reach their full potential by valuing student voice, addressing systemic inequities, and closing opportunity gaps. </a:t>
            </a:r>
            <a:endParaRPr sz="1800">
              <a:solidFill>
                <a:srgbClr val="000000"/>
              </a:solidFill>
            </a:endParaRPr>
          </a:p>
          <a:p>
            <a:pPr marL="0" lvl="0" indent="0" algn="l" rtl="0">
              <a:spcBef>
                <a:spcPts val="0"/>
              </a:spcBef>
              <a:spcAft>
                <a:spcPts val="0"/>
              </a:spcAft>
              <a:buNone/>
            </a:pPr>
            <a:endParaRPr sz="2400">
              <a:solidFill>
                <a:schemeClr val="dk2"/>
              </a:solidFill>
            </a:endParaRPr>
          </a:p>
        </p:txBody>
      </p:sp>
      <p:sp>
        <p:nvSpPr>
          <p:cNvPr id="164" name="Google Shape;164;p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460950" y="1684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Strategic Direction 2: </a:t>
            </a:r>
            <a:endParaRPr/>
          </a:p>
          <a:p>
            <a:pPr marL="0" lvl="0" indent="0" algn="l" rtl="0">
              <a:spcBef>
                <a:spcPts val="0"/>
              </a:spcBef>
              <a:spcAft>
                <a:spcPts val="0"/>
              </a:spcAft>
              <a:buNone/>
            </a:pPr>
            <a:r>
              <a:rPr lang="en" b="1">
                <a:solidFill>
                  <a:srgbClr val="F1C232"/>
                </a:solidFill>
              </a:rPr>
              <a:t>Social Emotional Well-Being</a:t>
            </a:r>
            <a:endParaRPr b="1">
              <a:solidFill>
                <a:srgbClr val="F1C232"/>
              </a:solidFill>
            </a:endParaRPr>
          </a:p>
        </p:txBody>
      </p:sp>
      <p:sp>
        <p:nvSpPr>
          <p:cNvPr id="170" name="Google Shape;170;p24"/>
          <p:cNvSpPr txBox="1">
            <a:spLocks noGrp="1"/>
          </p:cNvSpPr>
          <p:nvPr>
            <p:ph type="title"/>
          </p:nvPr>
        </p:nvSpPr>
        <p:spPr>
          <a:xfrm>
            <a:off x="446825" y="3117300"/>
            <a:ext cx="8222100" cy="1158600"/>
          </a:xfrm>
          <a:prstGeom prst="rect">
            <a:avLst/>
          </a:prstGeom>
          <a:solidFill>
            <a:schemeClr val="dk1"/>
          </a:solidFill>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2"/>
              </a:solidFill>
            </a:endParaRPr>
          </a:p>
          <a:p>
            <a:pPr marL="0" lvl="0" indent="0" algn="l" rtl="0">
              <a:spcBef>
                <a:spcPts val="0"/>
              </a:spcBef>
              <a:spcAft>
                <a:spcPts val="0"/>
              </a:spcAft>
              <a:buNone/>
            </a:pPr>
            <a:r>
              <a:rPr lang="en" sz="1800">
                <a:solidFill>
                  <a:srgbClr val="000000"/>
                </a:solidFill>
              </a:rPr>
              <a:t>SRVUSD is committed to creating and nurturing inclusive learning environments where all students, staff, and families feel deeply connected to their school community.</a:t>
            </a: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2400">
              <a:solidFill>
                <a:schemeClr val="dk2"/>
              </a:solidFill>
            </a:endParaRPr>
          </a:p>
        </p:txBody>
      </p:sp>
      <p:sp>
        <p:nvSpPr>
          <p:cNvPr id="171" name="Google Shape;171;p2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460950" y="1684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Strategic Direction 3: </a:t>
            </a:r>
            <a:endParaRPr/>
          </a:p>
          <a:p>
            <a:pPr marL="0" lvl="0" indent="0" algn="l" rtl="0">
              <a:spcBef>
                <a:spcPts val="0"/>
              </a:spcBef>
              <a:spcAft>
                <a:spcPts val="0"/>
              </a:spcAft>
              <a:buNone/>
            </a:pPr>
            <a:r>
              <a:rPr lang="en" b="1">
                <a:solidFill>
                  <a:srgbClr val="F1C232"/>
                </a:solidFill>
              </a:rPr>
              <a:t>Deep Learning and Innovation</a:t>
            </a:r>
            <a:endParaRPr b="1">
              <a:solidFill>
                <a:srgbClr val="F1C232"/>
              </a:solidFill>
            </a:endParaRPr>
          </a:p>
        </p:txBody>
      </p:sp>
      <p:sp>
        <p:nvSpPr>
          <p:cNvPr id="177" name="Google Shape;177;p25"/>
          <p:cNvSpPr txBox="1">
            <a:spLocks noGrp="1"/>
          </p:cNvSpPr>
          <p:nvPr>
            <p:ph type="title"/>
          </p:nvPr>
        </p:nvSpPr>
        <p:spPr>
          <a:xfrm>
            <a:off x="523025" y="3117300"/>
            <a:ext cx="8222100" cy="1158600"/>
          </a:xfrm>
          <a:prstGeom prst="rect">
            <a:avLst/>
          </a:prstGeom>
          <a:solidFill>
            <a:schemeClr val="dk1"/>
          </a:solidFill>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2"/>
              </a:solidFill>
            </a:endParaRPr>
          </a:p>
          <a:p>
            <a:pPr marL="0" lvl="0" indent="0" algn="l" rtl="0">
              <a:spcBef>
                <a:spcPts val="0"/>
              </a:spcBef>
              <a:spcAft>
                <a:spcPts val="0"/>
              </a:spcAft>
              <a:buNone/>
            </a:pPr>
            <a:r>
              <a:rPr lang="en" sz="1800">
                <a:solidFill>
                  <a:srgbClr val="000000"/>
                </a:solidFill>
              </a:rPr>
              <a:t>SRVUSD will create learning environments that empower students to take ownership over their learning in order for them to find purpose, meaning, and joy in their education and to excel in post-high school endeavors. </a:t>
            </a: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2400">
              <a:solidFill>
                <a:schemeClr val="dk2"/>
              </a:solidFill>
            </a:endParaRPr>
          </a:p>
        </p:txBody>
      </p:sp>
      <p:sp>
        <p:nvSpPr>
          <p:cNvPr id="178" name="Google Shape;178;p2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460950" y="1684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Strategic Direction 4: </a:t>
            </a:r>
            <a:endParaRPr/>
          </a:p>
          <a:p>
            <a:pPr marL="0" lvl="0" indent="0" algn="l" rtl="0">
              <a:spcBef>
                <a:spcPts val="0"/>
              </a:spcBef>
              <a:spcAft>
                <a:spcPts val="0"/>
              </a:spcAft>
              <a:buNone/>
            </a:pPr>
            <a:r>
              <a:rPr lang="en" b="1">
                <a:solidFill>
                  <a:srgbClr val="F1C232"/>
                </a:solidFill>
              </a:rPr>
              <a:t>Shared Leadership</a:t>
            </a:r>
            <a:endParaRPr b="1">
              <a:solidFill>
                <a:srgbClr val="F1C232"/>
              </a:solidFill>
            </a:endParaRPr>
          </a:p>
        </p:txBody>
      </p:sp>
      <p:sp>
        <p:nvSpPr>
          <p:cNvPr id="184" name="Google Shape;184;p26"/>
          <p:cNvSpPr txBox="1">
            <a:spLocks noGrp="1"/>
          </p:cNvSpPr>
          <p:nvPr>
            <p:ph type="title"/>
          </p:nvPr>
        </p:nvSpPr>
        <p:spPr>
          <a:xfrm>
            <a:off x="446825" y="2964900"/>
            <a:ext cx="8222100" cy="1158600"/>
          </a:xfrm>
          <a:prstGeom prst="rect">
            <a:avLst/>
          </a:prstGeom>
          <a:solidFill>
            <a:schemeClr val="dk1"/>
          </a:solidFill>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2"/>
              </a:solidFill>
            </a:endParaRPr>
          </a:p>
          <a:p>
            <a:pPr marL="0" lvl="0" indent="0" algn="l" rtl="0">
              <a:spcBef>
                <a:spcPts val="0"/>
              </a:spcBef>
              <a:spcAft>
                <a:spcPts val="0"/>
              </a:spcAft>
              <a:buNone/>
            </a:pPr>
            <a:r>
              <a:rPr lang="en" sz="1800">
                <a:solidFill>
                  <a:srgbClr val="000000"/>
                </a:solidFill>
              </a:rPr>
              <a:t>SRVUSD will create the conditions for shared leadership by building a culture of trust, collegiality, and shared responsibility with students, staff, and families.</a:t>
            </a: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2400">
              <a:solidFill>
                <a:schemeClr val="dk2"/>
              </a:solidFill>
            </a:endParaRPr>
          </a:p>
        </p:txBody>
      </p:sp>
      <p:sp>
        <p:nvSpPr>
          <p:cNvPr id="185" name="Google Shape;185;p2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460950" y="1684350"/>
            <a:ext cx="85614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Strategic Direction 5: </a:t>
            </a:r>
            <a:endParaRPr/>
          </a:p>
          <a:p>
            <a:pPr marL="0" lvl="0" indent="0" algn="l" rtl="0">
              <a:spcBef>
                <a:spcPts val="0"/>
              </a:spcBef>
              <a:spcAft>
                <a:spcPts val="0"/>
              </a:spcAft>
              <a:buNone/>
            </a:pPr>
            <a:r>
              <a:rPr lang="en" sz="4100" b="1">
                <a:solidFill>
                  <a:srgbClr val="F1C232"/>
                </a:solidFill>
              </a:rPr>
              <a:t>Effective Stewardship of Resources</a:t>
            </a:r>
            <a:endParaRPr sz="4100" b="1">
              <a:solidFill>
                <a:srgbClr val="F1C232"/>
              </a:solidFill>
            </a:endParaRPr>
          </a:p>
        </p:txBody>
      </p:sp>
      <p:sp>
        <p:nvSpPr>
          <p:cNvPr id="191" name="Google Shape;191;p27"/>
          <p:cNvSpPr txBox="1">
            <a:spLocks noGrp="1"/>
          </p:cNvSpPr>
          <p:nvPr>
            <p:ph type="title"/>
          </p:nvPr>
        </p:nvSpPr>
        <p:spPr>
          <a:xfrm>
            <a:off x="446825" y="3345900"/>
            <a:ext cx="8222100" cy="770700"/>
          </a:xfrm>
          <a:prstGeom prst="rect">
            <a:avLst/>
          </a:prstGeom>
          <a:solidFill>
            <a:schemeClr val="dk1"/>
          </a:solidFill>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2"/>
              </a:solidFill>
            </a:endParaRPr>
          </a:p>
          <a:p>
            <a:pPr marL="0" lvl="0" indent="0" algn="l" rtl="0">
              <a:spcBef>
                <a:spcPts val="0"/>
              </a:spcBef>
              <a:spcAft>
                <a:spcPts val="0"/>
              </a:spcAft>
              <a:buNone/>
            </a:pPr>
            <a:r>
              <a:rPr lang="en" sz="1800">
                <a:solidFill>
                  <a:srgbClr val="000000"/>
                </a:solidFill>
              </a:rPr>
              <a:t>SRVUSD will maximize resources including time, talent and finances, to advance our student success goals. </a:t>
            </a: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2400">
              <a:solidFill>
                <a:schemeClr val="dk2"/>
              </a:solidFill>
            </a:endParaRPr>
          </a:p>
        </p:txBody>
      </p:sp>
      <p:sp>
        <p:nvSpPr>
          <p:cNvPr id="192" name="Google Shape;192;p2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460950" y="1684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Strategic Direction 6: </a:t>
            </a:r>
            <a:endParaRPr/>
          </a:p>
          <a:p>
            <a:pPr marL="0" lvl="0" indent="0" algn="l" rtl="0">
              <a:spcBef>
                <a:spcPts val="0"/>
              </a:spcBef>
              <a:spcAft>
                <a:spcPts val="0"/>
              </a:spcAft>
              <a:buNone/>
            </a:pPr>
            <a:r>
              <a:rPr lang="en" sz="4100" b="1">
                <a:solidFill>
                  <a:srgbClr val="F1C232"/>
                </a:solidFill>
              </a:rPr>
              <a:t>Culture of Responsiveness</a:t>
            </a:r>
            <a:endParaRPr sz="4100" b="1">
              <a:solidFill>
                <a:srgbClr val="F1C232"/>
              </a:solidFill>
            </a:endParaRPr>
          </a:p>
        </p:txBody>
      </p:sp>
      <p:sp>
        <p:nvSpPr>
          <p:cNvPr id="198" name="Google Shape;198;p28"/>
          <p:cNvSpPr txBox="1">
            <a:spLocks noGrp="1"/>
          </p:cNvSpPr>
          <p:nvPr>
            <p:ph type="title"/>
          </p:nvPr>
        </p:nvSpPr>
        <p:spPr>
          <a:xfrm>
            <a:off x="446825" y="3174800"/>
            <a:ext cx="8222100" cy="1405800"/>
          </a:xfrm>
          <a:prstGeom prst="rect">
            <a:avLst/>
          </a:prstGeom>
          <a:solidFill>
            <a:schemeClr val="dk1"/>
          </a:solidFill>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2"/>
              </a:solidFill>
            </a:endParaRPr>
          </a:p>
          <a:p>
            <a:pPr marL="0" lvl="0" indent="0" algn="l" rtl="0">
              <a:spcBef>
                <a:spcPts val="0"/>
              </a:spcBef>
              <a:spcAft>
                <a:spcPts val="0"/>
              </a:spcAft>
              <a:buNone/>
            </a:pPr>
            <a:r>
              <a:rPr lang="en" sz="1800">
                <a:solidFill>
                  <a:srgbClr val="000000"/>
                </a:solidFill>
              </a:rPr>
              <a:t>SRVUSD will effectively serve all stakeholders by listening, responding to questions and concerns in a timely fashion, changing processes and practices when appropriate, and communicating the rationale for decisions so our students’ learning and social emotional well-being remain the focus of our efforts.</a:t>
            </a: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2400">
              <a:solidFill>
                <a:schemeClr val="dk2"/>
              </a:solidFill>
            </a:endParaRPr>
          </a:p>
        </p:txBody>
      </p:sp>
      <p:sp>
        <p:nvSpPr>
          <p:cNvPr id="199" name="Google Shape;199;p2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Proposed Steering Committee Structure for the Strategic Plan</a:t>
            </a:r>
            <a:endParaRPr/>
          </a:p>
        </p:txBody>
      </p:sp>
      <p:sp>
        <p:nvSpPr>
          <p:cNvPr id="205" name="Google Shape;205;p29"/>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rPr>
              <a:t>Required Committees:</a:t>
            </a:r>
            <a:endParaRPr sz="2400" b="1">
              <a:solidFill>
                <a:schemeClr val="dk1"/>
              </a:solidFill>
            </a:endParaRPr>
          </a:p>
          <a:p>
            <a:pPr marL="457200" lvl="0" indent="-317500" algn="l" rtl="0">
              <a:spcBef>
                <a:spcPts val="1200"/>
              </a:spcBef>
              <a:spcAft>
                <a:spcPts val="0"/>
              </a:spcAft>
              <a:buClr>
                <a:schemeClr val="dk2"/>
              </a:buClr>
              <a:buSzPts val="1400"/>
              <a:buChar char="●"/>
            </a:pPr>
            <a:r>
              <a:rPr lang="en">
                <a:solidFill>
                  <a:schemeClr val="dk2"/>
                </a:solidFill>
              </a:rPr>
              <a:t>Review and Shift to Local Control and Accountability Plan Committee (LCAP)</a:t>
            </a:r>
            <a:endParaRPr>
              <a:solidFill>
                <a:schemeClr val="dk2"/>
              </a:solidFill>
            </a:endParaRPr>
          </a:p>
          <a:p>
            <a:pPr marL="457200" lvl="0" indent="-317500" algn="l" rtl="0">
              <a:spcBef>
                <a:spcPts val="0"/>
              </a:spcBef>
              <a:spcAft>
                <a:spcPts val="0"/>
              </a:spcAft>
              <a:buClr>
                <a:schemeClr val="dk2"/>
              </a:buClr>
              <a:buSzPts val="1400"/>
              <a:buChar char="●"/>
            </a:pPr>
            <a:r>
              <a:rPr lang="en">
                <a:solidFill>
                  <a:schemeClr val="dk2"/>
                </a:solidFill>
              </a:rPr>
              <a:t>Facilities Oversight and Advisory Committee (FOAC)</a:t>
            </a:r>
            <a:endParaRPr>
              <a:solidFill>
                <a:schemeClr val="dk2"/>
              </a:solidFill>
            </a:endParaRPr>
          </a:p>
          <a:p>
            <a:pPr marL="457200" lvl="0" indent="-317500" algn="l" rtl="0">
              <a:spcBef>
                <a:spcPts val="0"/>
              </a:spcBef>
              <a:spcAft>
                <a:spcPts val="0"/>
              </a:spcAft>
              <a:buClr>
                <a:schemeClr val="dk2"/>
              </a:buClr>
              <a:buSzPts val="1400"/>
              <a:buChar char="●"/>
            </a:pPr>
            <a:r>
              <a:rPr lang="en">
                <a:solidFill>
                  <a:schemeClr val="dk2"/>
                </a:solidFill>
              </a:rPr>
              <a:t>Parcel Tax Oversight Committee (PTOC)</a:t>
            </a:r>
            <a:endParaRPr>
              <a:solidFill>
                <a:schemeClr val="dk2"/>
              </a:solidFill>
            </a:endParaRPr>
          </a:p>
          <a:p>
            <a:pPr marL="457200" lvl="0" indent="-317500" algn="l" rtl="0">
              <a:spcBef>
                <a:spcPts val="0"/>
              </a:spcBef>
              <a:spcAft>
                <a:spcPts val="0"/>
              </a:spcAft>
              <a:buClr>
                <a:schemeClr val="dk2"/>
              </a:buClr>
              <a:buSzPts val="1400"/>
              <a:buChar char="●"/>
            </a:pPr>
            <a:r>
              <a:rPr lang="en">
                <a:solidFill>
                  <a:schemeClr val="dk2"/>
                </a:solidFill>
              </a:rPr>
              <a:t>English Learner Advisory Committee (ELAC)</a:t>
            </a:r>
            <a:endParaRPr>
              <a:solidFill>
                <a:schemeClr val="dk2"/>
              </a:solidFill>
            </a:endParaRPr>
          </a:p>
          <a:p>
            <a:pPr marL="457200" lvl="0" indent="-317500" algn="l" rtl="0">
              <a:spcBef>
                <a:spcPts val="0"/>
              </a:spcBef>
              <a:spcAft>
                <a:spcPts val="0"/>
              </a:spcAft>
              <a:buClr>
                <a:schemeClr val="dk2"/>
              </a:buClr>
              <a:buSzPts val="1400"/>
              <a:buChar char="●"/>
            </a:pPr>
            <a:r>
              <a:rPr lang="en">
                <a:solidFill>
                  <a:schemeClr val="dk2"/>
                </a:solidFill>
              </a:rPr>
              <a:t>District English Learner Advisory Committee (DELAC)</a:t>
            </a:r>
            <a:endParaRPr>
              <a:solidFill>
                <a:schemeClr val="dk2"/>
              </a:solidFill>
            </a:endParaRPr>
          </a:p>
        </p:txBody>
      </p:sp>
      <p:sp>
        <p:nvSpPr>
          <p:cNvPr id="206" name="Google Shape;206;p29"/>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rPr>
              <a:t>Additional Committees:</a:t>
            </a:r>
            <a:endParaRPr/>
          </a:p>
          <a:p>
            <a:pPr marL="457200" lvl="0" indent="-317500" algn="l" rtl="0">
              <a:spcBef>
                <a:spcPts val="1200"/>
              </a:spcBef>
              <a:spcAft>
                <a:spcPts val="0"/>
              </a:spcAft>
              <a:buClr>
                <a:schemeClr val="dk2"/>
              </a:buClr>
              <a:buSzPts val="1400"/>
              <a:buChar char="●"/>
            </a:pPr>
            <a:r>
              <a:rPr lang="en">
                <a:solidFill>
                  <a:schemeClr val="dk2"/>
                </a:solidFill>
              </a:rPr>
              <a:t>Equity Committee</a:t>
            </a:r>
            <a:endParaRPr>
              <a:solidFill>
                <a:schemeClr val="dk2"/>
              </a:solidFill>
            </a:endParaRPr>
          </a:p>
          <a:p>
            <a:pPr marL="457200" lvl="0" indent="-317500" algn="l" rtl="0">
              <a:spcBef>
                <a:spcPts val="0"/>
              </a:spcBef>
              <a:spcAft>
                <a:spcPts val="0"/>
              </a:spcAft>
              <a:buClr>
                <a:schemeClr val="dk2"/>
              </a:buClr>
              <a:buSzPts val="1400"/>
              <a:buChar char="●"/>
            </a:pPr>
            <a:r>
              <a:rPr lang="en">
                <a:solidFill>
                  <a:schemeClr val="dk2"/>
                </a:solidFill>
              </a:rPr>
              <a:t>Social Emotional Well-Being Committee</a:t>
            </a:r>
            <a:endParaRPr>
              <a:solidFill>
                <a:schemeClr val="dk2"/>
              </a:solidFill>
            </a:endParaRPr>
          </a:p>
          <a:p>
            <a:pPr marL="457200" lvl="0" indent="-317500" algn="l" rtl="0">
              <a:spcBef>
                <a:spcPts val="0"/>
              </a:spcBef>
              <a:spcAft>
                <a:spcPts val="0"/>
              </a:spcAft>
              <a:buClr>
                <a:schemeClr val="dk2"/>
              </a:buClr>
              <a:buSzPts val="1400"/>
              <a:buChar char="●"/>
            </a:pPr>
            <a:r>
              <a:rPr lang="en">
                <a:solidFill>
                  <a:schemeClr val="dk2"/>
                </a:solidFill>
              </a:rPr>
              <a:t>Deep Learning and Innovation Committee</a:t>
            </a:r>
            <a:endParaRPr>
              <a:solidFill>
                <a:schemeClr val="dk2"/>
              </a:solidFill>
            </a:endParaRPr>
          </a:p>
          <a:p>
            <a:pPr marL="0" lvl="0" indent="0" algn="l" rtl="0">
              <a:spcBef>
                <a:spcPts val="1200"/>
              </a:spcBef>
              <a:spcAft>
                <a:spcPts val="1200"/>
              </a:spcAft>
              <a:buNone/>
            </a:pPr>
            <a:endParaRPr/>
          </a:p>
        </p:txBody>
      </p:sp>
      <p:sp>
        <p:nvSpPr>
          <p:cNvPr id="207" name="Google Shape;207;p2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208" name="Google Shape;208;p29"/>
          <p:cNvPicPr preferRelativeResize="0"/>
          <p:nvPr/>
        </p:nvPicPr>
        <p:blipFill>
          <a:blip r:embed="rId3">
            <a:alphaModFix/>
          </a:blip>
          <a:stretch>
            <a:fillRect/>
          </a:stretch>
        </p:blipFill>
        <p:spPr>
          <a:xfrm>
            <a:off x="7301800" y="4580850"/>
            <a:ext cx="1452499" cy="508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471900" y="167725"/>
            <a:ext cx="8222100" cy="133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Proposed Systemic Shifts in Culture and Practice</a:t>
            </a:r>
            <a:endParaRPr/>
          </a:p>
        </p:txBody>
      </p:sp>
      <p:sp>
        <p:nvSpPr>
          <p:cNvPr id="214" name="Google Shape;214;p3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Broadening </a:t>
            </a:r>
            <a:r>
              <a:rPr lang="en" b="1">
                <a:solidFill>
                  <a:schemeClr val="accent6"/>
                </a:solidFill>
              </a:rPr>
              <a:t>definition of success</a:t>
            </a:r>
            <a:r>
              <a:rPr lang="en">
                <a:solidFill>
                  <a:schemeClr val="dk2"/>
                </a:solidFill>
              </a:rPr>
              <a:t> while maintaining high standards for academic achievement</a:t>
            </a:r>
            <a:endParaRPr>
              <a:solidFill>
                <a:schemeClr val="dk2"/>
              </a:solidFill>
            </a:endParaRPr>
          </a:p>
          <a:p>
            <a:pPr marL="0" lvl="0" indent="0" algn="l" rtl="0">
              <a:spcBef>
                <a:spcPts val="1200"/>
              </a:spcBef>
              <a:spcAft>
                <a:spcPts val="0"/>
              </a:spcAft>
              <a:buNone/>
            </a:pPr>
            <a:r>
              <a:rPr lang="en">
                <a:solidFill>
                  <a:schemeClr val="dk2"/>
                </a:solidFill>
              </a:rPr>
              <a:t>Strengthening and enhancing </a:t>
            </a:r>
            <a:r>
              <a:rPr lang="en" b="1">
                <a:solidFill>
                  <a:schemeClr val="accent6"/>
                </a:solidFill>
              </a:rPr>
              <a:t>shared leadership and responsiveness</a:t>
            </a:r>
            <a:endParaRPr b="1">
              <a:solidFill>
                <a:schemeClr val="accent6"/>
              </a:solidFill>
            </a:endParaRPr>
          </a:p>
          <a:p>
            <a:pPr marL="0" lvl="0" indent="0" algn="l" rtl="0">
              <a:spcBef>
                <a:spcPts val="1200"/>
              </a:spcBef>
              <a:spcAft>
                <a:spcPts val="0"/>
              </a:spcAft>
              <a:buNone/>
            </a:pPr>
            <a:r>
              <a:rPr lang="en">
                <a:solidFill>
                  <a:schemeClr val="dk2"/>
                </a:solidFill>
              </a:rPr>
              <a:t>Prioritizing </a:t>
            </a:r>
            <a:r>
              <a:rPr lang="en" b="1">
                <a:solidFill>
                  <a:schemeClr val="accent6"/>
                </a:solidFill>
              </a:rPr>
              <a:t>equity and inclusion</a:t>
            </a:r>
            <a:r>
              <a:rPr lang="en">
                <a:solidFill>
                  <a:schemeClr val="dk2"/>
                </a:solidFill>
              </a:rPr>
              <a:t> as a condition for all students’ success</a:t>
            </a:r>
            <a:endParaRPr>
              <a:solidFill>
                <a:schemeClr val="dk2"/>
              </a:solidFill>
            </a:endParaRPr>
          </a:p>
          <a:p>
            <a:pPr marL="0" lvl="0" indent="0" algn="l" rtl="0">
              <a:spcBef>
                <a:spcPts val="1200"/>
              </a:spcBef>
              <a:spcAft>
                <a:spcPts val="1200"/>
              </a:spcAft>
              <a:buNone/>
            </a:pPr>
            <a:r>
              <a:rPr lang="en" b="1">
                <a:solidFill>
                  <a:schemeClr val="accent6"/>
                </a:solidFill>
              </a:rPr>
              <a:t>Changing instruction, assessment, and intervention strategies</a:t>
            </a:r>
            <a:r>
              <a:rPr lang="en">
                <a:solidFill>
                  <a:schemeClr val="dk2"/>
                </a:solidFill>
              </a:rPr>
              <a:t> as necessary to support the strategic directions</a:t>
            </a:r>
            <a:endParaRPr>
              <a:solidFill>
                <a:schemeClr val="dk2"/>
              </a:solidFill>
            </a:endParaRPr>
          </a:p>
        </p:txBody>
      </p:sp>
      <p:sp>
        <p:nvSpPr>
          <p:cNvPr id="215" name="Google Shape;215;p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471900" y="247275"/>
            <a:ext cx="8222100" cy="1259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Please Respond to the Strategic Direction in This Way</a:t>
            </a:r>
            <a:endParaRPr sz="2400" b="1">
              <a:solidFill>
                <a:srgbClr val="F1C232"/>
              </a:solidFill>
            </a:endParaRPr>
          </a:p>
        </p:txBody>
      </p:sp>
      <p:sp>
        <p:nvSpPr>
          <p:cNvPr id="221" name="Google Shape;221;p31"/>
          <p:cNvSpPr txBox="1">
            <a:spLocks noGrp="1"/>
          </p:cNvSpPr>
          <p:nvPr>
            <p:ph type="body" idx="2"/>
          </p:nvPr>
        </p:nvSpPr>
        <p:spPr>
          <a:xfrm>
            <a:off x="327925" y="1798975"/>
            <a:ext cx="3999900" cy="3153600"/>
          </a:xfrm>
          <a:prstGeom prst="rect">
            <a:avLst/>
          </a:prstGeom>
          <a:ln w="3810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chemeClr val="dk2"/>
                </a:solidFill>
              </a:rPr>
              <a:t>Gather Feedback on DRAFT Strategic Plan:</a:t>
            </a:r>
            <a:endParaRPr sz="1900" b="1">
              <a:solidFill>
                <a:schemeClr val="dk2"/>
              </a:solidFill>
            </a:endParaRPr>
          </a:p>
          <a:p>
            <a:pPr marL="0" lvl="0" indent="0" algn="l" rtl="0">
              <a:spcBef>
                <a:spcPts val="1200"/>
              </a:spcBef>
              <a:spcAft>
                <a:spcPts val="0"/>
              </a:spcAft>
              <a:buNone/>
            </a:pPr>
            <a:r>
              <a:rPr lang="en">
                <a:solidFill>
                  <a:schemeClr val="dk2"/>
                </a:solidFill>
              </a:rPr>
              <a:t>Please visit our ThoughtExchange:</a:t>
            </a:r>
            <a:endParaRPr>
              <a:solidFill>
                <a:schemeClr val="dk2"/>
              </a:solidFill>
            </a:endParaRPr>
          </a:p>
          <a:p>
            <a:pPr marL="0" lvl="0" indent="0" algn="l" rtl="0">
              <a:spcBef>
                <a:spcPts val="1200"/>
              </a:spcBef>
              <a:spcAft>
                <a:spcPts val="0"/>
              </a:spcAft>
              <a:buNone/>
            </a:pPr>
            <a:r>
              <a:rPr lang="en">
                <a:solidFill>
                  <a:schemeClr val="dk1"/>
                </a:solidFill>
              </a:rPr>
              <a:t>https://my.thoughtexchange.com/267291818</a:t>
            </a:r>
            <a:endParaRPr>
              <a:solidFill>
                <a:schemeClr val="dk1"/>
              </a:solidFill>
            </a:endParaRPr>
          </a:p>
          <a:p>
            <a:pPr marL="0" lvl="0" indent="0" algn="ctr" rtl="0">
              <a:spcBef>
                <a:spcPts val="1200"/>
              </a:spcBef>
              <a:spcAft>
                <a:spcPts val="0"/>
              </a:spcAft>
              <a:buNone/>
            </a:pPr>
            <a:endParaRPr b="1">
              <a:solidFill>
                <a:schemeClr val="dk2"/>
              </a:solidFill>
            </a:endParaRPr>
          </a:p>
          <a:p>
            <a:pPr marL="0" lvl="0" indent="0" algn="ctr" rtl="0">
              <a:spcBef>
                <a:spcPts val="1200"/>
              </a:spcBef>
              <a:spcAft>
                <a:spcPts val="0"/>
              </a:spcAft>
              <a:buNone/>
            </a:pPr>
            <a:r>
              <a:rPr lang="en" b="1">
                <a:solidFill>
                  <a:schemeClr val="dk2"/>
                </a:solidFill>
              </a:rPr>
              <a:t>Use feedback and Board input to create a final document for consideration at the June 15th meeting.</a:t>
            </a:r>
            <a:endParaRPr b="1">
              <a:solidFill>
                <a:schemeClr val="dk2"/>
              </a:solidFill>
            </a:endParaRPr>
          </a:p>
          <a:p>
            <a:pPr marL="0" lvl="0" indent="0" algn="l" rtl="0">
              <a:spcBef>
                <a:spcPts val="1200"/>
              </a:spcBef>
              <a:spcAft>
                <a:spcPts val="1200"/>
              </a:spcAft>
              <a:buNone/>
            </a:pPr>
            <a:endParaRPr/>
          </a:p>
        </p:txBody>
      </p:sp>
      <p:sp>
        <p:nvSpPr>
          <p:cNvPr id="222" name="Google Shape;222;p31"/>
          <p:cNvSpPr/>
          <p:nvPr/>
        </p:nvSpPr>
        <p:spPr>
          <a:xfrm>
            <a:off x="2006100" y="3361975"/>
            <a:ext cx="169500" cy="480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24" name="Google Shape;224;p31"/>
          <p:cNvSpPr txBox="1">
            <a:spLocks noGrp="1"/>
          </p:cNvSpPr>
          <p:nvPr>
            <p:ph type="body" idx="1"/>
          </p:nvPr>
        </p:nvSpPr>
        <p:spPr>
          <a:xfrm>
            <a:off x="4873550" y="1798975"/>
            <a:ext cx="3999900" cy="31536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chemeClr val="dk2"/>
                </a:solidFill>
              </a:rPr>
              <a:t>Gather Feedback on LCAP and Updated LCP:</a:t>
            </a:r>
            <a:endParaRPr sz="1900" b="1">
              <a:solidFill>
                <a:schemeClr val="dk2"/>
              </a:solidFill>
            </a:endParaRPr>
          </a:p>
          <a:p>
            <a:pPr marL="0" lvl="0" indent="0" algn="l" rtl="0">
              <a:spcBef>
                <a:spcPts val="1200"/>
              </a:spcBef>
              <a:spcAft>
                <a:spcPts val="0"/>
              </a:spcAft>
              <a:buNone/>
            </a:pPr>
            <a:r>
              <a:rPr lang="en">
                <a:solidFill>
                  <a:schemeClr val="dk2"/>
                </a:solidFill>
              </a:rPr>
              <a:t>Email SRVUSD Executive Director, Educational Services Jon Campopiano</a:t>
            </a:r>
            <a:endParaRPr>
              <a:solidFill>
                <a:schemeClr val="dk2"/>
              </a:solidFill>
            </a:endParaRPr>
          </a:p>
          <a:p>
            <a:pPr marL="0" lvl="0" indent="0" algn="l" rtl="0">
              <a:spcBef>
                <a:spcPts val="1200"/>
              </a:spcBef>
              <a:spcAft>
                <a:spcPts val="0"/>
              </a:spcAft>
              <a:buNone/>
            </a:pPr>
            <a:r>
              <a:rPr lang="en">
                <a:solidFill>
                  <a:schemeClr val="dk1"/>
                </a:solidFill>
              </a:rPr>
              <a:t>jcampopiano@srvusd.net</a:t>
            </a:r>
            <a:endParaRPr sz="1900">
              <a:solidFill>
                <a:schemeClr val="dk1"/>
              </a:solidFill>
            </a:endParaRPr>
          </a:p>
          <a:p>
            <a:pPr marL="0" lvl="0" indent="0" algn="ctr" rtl="0">
              <a:spcBef>
                <a:spcPts val="1200"/>
              </a:spcBef>
              <a:spcAft>
                <a:spcPts val="0"/>
              </a:spcAft>
              <a:buNone/>
            </a:pPr>
            <a:endParaRPr b="1">
              <a:solidFill>
                <a:schemeClr val="dk2"/>
              </a:solidFill>
            </a:endParaRPr>
          </a:p>
          <a:p>
            <a:pPr marL="0" lvl="0" indent="0" algn="ctr" rtl="0">
              <a:spcBef>
                <a:spcPts val="1200"/>
              </a:spcBef>
              <a:spcAft>
                <a:spcPts val="0"/>
              </a:spcAft>
              <a:buNone/>
            </a:pPr>
            <a:r>
              <a:rPr lang="en" b="1">
                <a:solidFill>
                  <a:schemeClr val="dk2"/>
                </a:solidFill>
              </a:rPr>
              <a:t>Use feedback and Board input to create a final document for consideration at the June 15th meeting.</a:t>
            </a:r>
            <a:endParaRPr sz="1900" b="1">
              <a:solidFill>
                <a:schemeClr val="dk2"/>
              </a:solidFill>
            </a:endParaRPr>
          </a:p>
          <a:p>
            <a:pPr marL="0" lvl="0" indent="0" algn="l" rtl="0">
              <a:spcBef>
                <a:spcPts val="1200"/>
              </a:spcBef>
              <a:spcAft>
                <a:spcPts val="1200"/>
              </a:spcAft>
              <a:buNone/>
            </a:pPr>
            <a:endParaRPr/>
          </a:p>
        </p:txBody>
      </p:sp>
      <p:sp>
        <p:nvSpPr>
          <p:cNvPr id="225" name="Google Shape;225;p31"/>
          <p:cNvSpPr/>
          <p:nvPr/>
        </p:nvSpPr>
        <p:spPr>
          <a:xfrm>
            <a:off x="6788750" y="3589100"/>
            <a:ext cx="169500" cy="480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Presentation Overview</a:t>
            </a:r>
            <a:endParaRPr/>
          </a:p>
        </p:txBody>
      </p:sp>
      <p:sp>
        <p:nvSpPr>
          <p:cNvPr id="80" name="Google Shape;80;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Transformational change rests on the foundation of all of the successes the District has previously experienced and it usually demands some change of culture and practice in the system.</a:t>
            </a:r>
            <a:endParaRPr/>
          </a:p>
        </p:txBody>
      </p:sp>
      <p:sp>
        <p:nvSpPr>
          <p:cNvPr id="81" name="Google Shape;81;p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For Our Trustees</a:t>
            </a:r>
            <a:endParaRPr/>
          </a:p>
        </p:txBody>
      </p:sp>
      <p:sp>
        <p:nvSpPr>
          <p:cNvPr id="231" name="Google Shape;231;p3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a:t>How can staff help inform your direction?</a:t>
            </a:r>
            <a:endParaRPr sz="2000" b="1"/>
          </a:p>
          <a:p>
            <a:pPr marL="457200" lvl="0" indent="-342900" algn="l" rtl="0">
              <a:spcBef>
                <a:spcPts val="1200"/>
              </a:spcBef>
              <a:spcAft>
                <a:spcPts val="0"/>
              </a:spcAft>
              <a:buSzPts val="1800"/>
              <a:buChar char="●"/>
            </a:pPr>
            <a:r>
              <a:rPr lang="en"/>
              <a:t>What do you </a:t>
            </a:r>
            <a:r>
              <a:rPr lang="en" b="1">
                <a:solidFill>
                  <a:srgbClr val="F1C232"/>
                </a:solidFill>
              </a:rPr>
              <a:t>want to see</a:t>
            </a:r>
            <a:r>
              <a:rPr lang="en"/>
              <a:t>?</a:t>
            </a:r>
            <a:endParaRPr/>
          </a:p>
          <a:p>
            <a:pPr marL="457200" lvl="0" indent="-342900" algn="l" rtl="0">
              <a:spcBef>
                <a:spcPts val="0"/>
              </a:spcBef>
              <a:spcAft>
                <a:spcPts val="0"/>
              </a:spcAft>
              <a:buSzPts val="1800"/>
              <a:buChar char="●"/>
            </a:pPr>
            <a:r>
              <a:rPr lang="en"/>
              <a:t>What might we </a:t>
            </a:r>
            <a:r>
              <a:rPr lang="en" b="1">
                <a:solidFill>
                  <a:srgbClr val="F1C232"/>
                </a:solidFill>
              </a:rPr>
              <a:t>need to include</a:t>
            </a:r>
            <a:r>
              <a:rPr lang="en"/>
              <a:t>?</a:t>
            </a:r>
            <a:endParaRPr/>
          </a:p>
          <a:p>
            <a:pPr marL="457200" lvl="0" indent="-342900" algn="l" rtl="0">
              <a:spcBef>
                <a:spcPts val="0"/>
              </a:spcBef>
              <a:spcAft>
                <a:spcPts val="0"/>
              </a:spcAft>
              <a:buSzPts val="1800"/>
              <a:buChar char="●"/>
            </a:pPr>
            <a:r>
              <a:rPr lang="en"/>
              <a:t>What may be </a:t>
            </a:r>
            <a:r>
              <a:rPr lang="en" b="1">
                <a:solidFill>
                  <a:srgbClr val="F1C232"/>
                </a:solidFill>
              </a:rPr>
              <a:t>missing</a:t>
            </a:r>
            <a:r>
              <a:rPr lang="en"/>
              <a:t>?</a:t>
            </a:r>
            <a:endParaRPr/>
          </a:p>
          <a:p>
            <a:pPr marL="457200" lvl="0" indent="-342900" algn="l" rtl="0">
              <a:spcBef>
                <a:spcPts val="0"/>
              </a:spcBef>
              <a:spcAft>
                <a:spcPts val="0"/>
              </a:spcAft>
              <a:buSzPts val="1800"/>
              <a:buChar char="●"/>
            </a:pPr>
            <a:r>
              <a:rPr lang="en"/>
              <a:t>What needs more </a:t>
            </a:r>
            <a:r>
              <a:rPr lang="en" b="1">
                <a:solidFill>
                  <a:srgbClr val="F1C232"/>
                </a:solidFill>
              </a:rPr>
              <a:t>clarification</a:t>
            </a:r>
            <a:r>
              <a:rPr lang="en"/>
              <a:t>?</a:t>
            </a:r>
            <a:endParaRPr/>
          </a:p>
          <a:p>
            <a:pPr marL="0" lvl="0" indent="0" algn="l" rtl="0">
              <a:spcBef>
                <a:spcPts val="1200"/>
              </a:spcBef>
              <a:spcAft>
                <a:spcPts val="1200"/>
              </a:spcAft>
              <a:buNone/>
            </a:pPr>
            <a:endParaRPr/>
          </a:p>
        </p:txBody>
      </p:sp>
      <p:sp>
        <p:nvSpPr>
          <p:cNvPr id="232" name="Google Shape;232;p32"/>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6"/>
                </a:solidFill>
              </a:rPr>
              <a:t>This is still a work in progress...</a:t>
            </a:r>
            <a:endParaRPr b="1">
              <a:solidFill>
                <a:schemeClr val="accent6"/>
              </a:solidFill>
            </a:endParaRPr>
          </a:p>
        </p:txBody>
      </p:sp>
      <p:sp>
        <p:nvSpPr>
          <p:cNvPr id="233" name="Google Shape;233;p3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Timeline</a:t>
            </a:r>
            <a:endParaRPr sz="2400"/>
          </a:p>
        </p:txBody>
      </p:sp>
      <p:pic>
        <p:nvPicPr>
          <p:cNvPr id="87" name="Google Shape;87;p15"/>
          <p:cNvPicPr preferRelativeResize="0"/>
          <p:nvPr/>
        </p:nvPicPr>
        <p:blipFill>
          <a:blip r:embed="rId3">
            <a:alphaModFix/>
          </a:blip>
          <a:stretch>
            <a:fillRect/>
          </a:stretch>
        </p:blipFill>
        <p:spPr>
          <a:xfrm>
            <a:off x="152400" y="609600"/>
            <a:ext cx="8839199" cy="3587141"/>
          </a:xfrm>
          <a:prstGeom prst="rect">
            <a:avLst/>
          </a:prstGeom>
          <a:noFill/>
          <a:ln>
            <a:noFill/>
          </a:ln>
        </p:spPr>
      </p:pic>
      <p:sp>
        <p:nvSpPr>
          <p:cNvPr id="88" name="Google Shape;88;p15"/>
          <p:cNvSpPr txBox="1"/>
          <p:nvPr/>
        </p:nvSpPr>
        <p:spPr>
          <a:xfrm>
            <a:off x="7648875" y="1066850"/>
            <a:ext cx="1257600" cy="446700"/>
          </a:xfrm>
          <a:prstGeom prst="rect">
            <a:avLst/>
          </a:prstGeom>
          <a:solidFill>
            <a:schemeClr val="dk1"/>
          </a:solidFill>
          <a:ln w="2857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Lato"/>
                <a:ea typeface="Lato"/>
                <a:cs typeface="Lato"/>
                <a:sym typeface="Lato"/>
              </a:rPr>
              <a:t>6/1</a:t>
            </a:r>
            <a:endParaRPr sz="1100" b="1">
              <a:solidFill>
                <a:schemeClr val="lt1"/>
              </a:solidFill>
              <a:latin typeface="Lato"/>
              <a:ea typeface="Lato"/>
              <a:cs typeface="Lato"/>
              <a:sym typeface="Lato"/>
            </a:endParaRPr>
          </a:p>
          <a:p>
            <a:pPr marL="0" lvl="0" indent="0" algn="l" rtl="0">
              <a:spcBef>
                <a:spcPts val="0"/>
              </a:spcBef>
              <a:spcAft>
                <a:spcPts val="0"/>
              </a:spcAft>
              <a:buNone/>
            </a:pPr>
            <a:r>
              <a:rPr lang="en" sz="1100" b="1">
                <a:solidFill>
                  <a:schemeClr val="lt1"/>
                </a:solidFill>
                <a:latin typeface="Lato"/>
                <a:ea typeface="Lato"/>
                <a:cs typeface="Lato"/>
                <a:sym typeface="Lato"/>
              </a:rPr>
              <a:t>First DRAFT</a:t>
            </a:r>
            <a:endParaRPr sz="1100" b="1">
              <a:solidFill>
                <a:schemeClr val="lt1"/>
              </a:solidFill>
              <a:latin typeface="Lato"/>
              <a:ea typeface="Lato"/>
              <a:cs typeface="Lato"/>
              <a:sym typeface="Lato"/>
            </a:endParaRPr>
          </a:p>
        </p:txBody>
      </p:sp>
      <p:sp>
        <p:nvSpPr>
          <p:cNvPr id="89" name="Google Shape;89;p15"/>
          <p:cNvSpPr txBox="1"/>
          <p:nvPr/>
        </p:nvSpPr>
        <p:spPr>
          <a:xfrm>
            <a:off x="7458375" y="1858150"/>
            <a:ext cx="1486200" cy="474900"/>
          </a:xfrm>
          <a:prstGeom prst="rect">
            <a:avLst/>
          </a:prstGeom>
          <a:solidFill>
            <a:schemeClr val="dk1"/>
          </a:solidFill>
          <a:ln w="2857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Lato"/>
                <a:ea typeface="Lato"/>
                <a:cs typeface="Lato"/>
                <a:sym typeface="Lato"/>
              </a:rPr>
              <a:t>6/15 </a:t>
            </a:r>
            <a:endParaRPr sz="1100" b="1">
              <a:solidFill>
                <a:schemeClr val="lt1"/>
              </a:solidFill>
              <a:latin typeface="Lato"/>
              <a:ea typeface="Lato"/>
              <a:cs typeface="Lato"/>
              <a:sym typeface="Lato"/>
            </a:endParaRPr>
          </a:p>
          <a:p>
            <a:pPr marL="0" lvl="0" indent="0" algn="l" rtl="0">
              <a:spcBef>
                <a:spcPts val="0"/>
              </a:spcBef>
              <a:spcAft>
                <a:spcPts val="0"/>
              </a:spcAft>
              <a:buNone/>
            </a:pPr>
            <a:r>
              <a:rPr lang="en" sz="1100" b="1">
                <a:solidFill>
                  <a:schemeClr val="lt1"/>
                </a:solidFill>
                <a:latin typeface="Lato"/>
                <a:ea typeface="Lato"/>
                <a:cs typeface="Lato"/>
                <a:sym typeface="Lato"/>
              </a:rPr>
              <a:t>Finished Plan/LCAP</a:t>
            </a:r>
            <a:endParaRPr sz="1100" b="1">
              <a:solidFill>
                <a:schemeClr val="lt1"/>
              </a:solidFill>
              <a:latin typeface="Lato"/>
              <a:ea typeface="Lato"/>
              <a:cs typeface="Lato"/>
              <a:sym typeface="Lato"/>
            </a:endParaRPr>
          </a:p>
        </p:txBody>
      </p:sp>
      <p:sp>
        <p:nvSpPr>
          <p:cNvPr id="90" name="Google Shape;90;p15"/>
          <p:cNvSpPr txBox="1"/>
          <p:nvPr/>
        </p:nvSpPr>
        <p:spPr>
          <a:xfrm>
            <a:off x="1865225" y="2910875"/>
            <a:ext cx="1603800" cy="474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Roboto"/>
                <a:ea typeface="Roboto"/>
                <a:cs typeface="Roboto"/>
                <a:sym typeface="Roboto"/>
              </a:rPr>
              <a:t>March 11</a:t>
            </a:r>
            <a:endParaRPr sz="2400" b="1">
              <a:solidFill>
                <a:schemeClr val="dk1"/>
              </a:solidFill>
              <a:latin typeface="Roboto"/>
              <a:ea typeface="Roboto"/>
              <a:cs typeface="Roboto"/>
              <a:sym typeface="Roboto"/>
            </a:endParaRPr>
          </a:p>
        </p:txBody>
      </p:sp>
      <p:sp>
        <p:nvSpPr>
          <p:cNvPr id="91" name="Google Shape;91;p15"/>
          <p:cNvSpPr txBox="1"/>
          <p:nvPr/>
        </p:nvSpPr>
        <p:spPr>
          <a:xfrm>
            <a:off x="5184375" y="2895225"/>
            <a:ext cx="1712700" cy="474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Roboto"/>
                <a:ea typeface="Roboto"/>
                <a:cs typeface="Roboto"/>
                <a:sym typeface="Roboto"/>
              </a:rPr>
              <a:t>April - May</a:t>
            </a:r>
            <a:endParaRPr sz="2400" b="1">
              <a:solidFill>
                <a:schemeClr val="dk1"/>
              </a:solidFill>
              <a:latin typeface="Roboto"/>
              <a:ea typeface="Roboto"/>
              <a:cs typeface="Roboto"/>
              <a:sym typeface="Roboto"/>
            </a:endParaRPr>
          </a:p>
        </p:txBody>
      </p:sp>
      <p:sp>
        <p:nvSpPr>
          <p:cNvPr id="92" name="Google Shape;92;p15"/>
          <p:cNvSpPr txBox="1"/>
          <p:nvPr/>
        </p:nvSpPr>
        <p:spPr>
          <a:xfrm>
            <a:off x="302825" y="877075"/>
            <a:ext cx="1486200" cy="474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Roboto"/>
                <a:ea typeface="Roboto"/>
                <a:cs typeface="Roboto"/>
                <a:sym typeface="Roboto"/>
              </a:rPr>
              <a:t>March 2</a:t>
            </a:r>
            <a:endParaRPr sz="2400" b="1">
              <a:solidFill>
                <a:schemeClr val="dk1"/>
              </a:solidFill>
              <a:latin typeface="Roboto"/>
              <a:ea typeface="Roboto"/>
              <a:cs typeface="Roboto"/>
              <a:sym typeface="Roboto"/>
            </a:endParaRPr>
          </a:p>
        </p:txBody>
      </p:sp>
      <p:sp>
        <p:nvSpPr>
          <p:cNvPr id="93" name="Google Shape;93;p15"/>
          <p:cNvSpPr txBox="1"/>
          <p:nvPr/>
        </p:nvSpPr>
        <p:spPr>
          <a:xfrm>
            <a:off x="3573350" y="1135475"/>
            <a:ext cx="2066100" cy="474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Roboto"/>
                <a:ea typeface="Roboto"/>
                <a:cs typeface="Roboto"/>
                <a:sym typeface="Roboto"/>
              </a:rPr>
              <a:t>March - April</a:t>
            </a:r>
            <a:endParaRPr sz="2400" b="1">
              <a:solidFill>
                <a:schemeClr val="dk1"/>
              </a:solidFill>
              <a:latin typeface="Roboto"/>
              <a:ea typeface="Roboto"/>
              <a:cs typeface="Roboto"/>
              <a:sym typeface="Roboto"/>
            </a:endParaRPr>
          </a:p>
        </p:txBody>
      </p:sp>
      <p:sp>
        <p:nvSpPr>
          <p:cNvPr id="94" name="Google Shape;94;p15"/>
          <p:cNvSpPr txBox="1"/>
          <p:nvPr/>
        </p:nvSpPr>
        <p:spPr>
          <a:xfrm>
            <a:off x="6736675" y="1149650"/>
            <a:ext cx="874200" cy="474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Roboto"/>
                <a:ea typeface="Roboto"/>
                <a:cs typeface="Roboto"/>
                <a:sym typeface="Roboto"/>
              </a:rPr>
              <a:t>June</a:t>
            </a:r>
            <a:endParaRPr sz="2400" b="1">
              <a:solidFill>
                <a:schemeClr val="dk1"/>
              </a:solidFill>
              <a:latin typeface="Roboto"/>
              <a:ea typeface="Roboto"/>
              <a:cs typeface="Roboto"/>
              <a:sym typeface="Roboto"/>
            </a:endParaRPr>
          </a:p>
        </p:txBody>
      </p:sp>
      <p:sp>
        <p:nvSpPr>
          <p:cNvPr id="95" name="Google Shape;95;p1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6"/>
          <p:cNvPicPr preferRelativeResize="0"/>
          <p:nvPr/>
        </p:nvPicPr>
        <p:blipFill>
          <a:blip r:embed="rId3">
            <a:alphaModFix/>
          </a:blip>
          <a:stretch>
            <a:fillRect/>
          </a:stretch>
        </p:blipFill>
        <p:spPr>
          <a:xfrm>
            <a:off x="1592775" y="668500"/>
            <a:ext cx="5573250" cy="3139606"/>
          </a:xfrm>
          <a:prstGeom prst="rect">
            <a:avLst/>
          </a:prstGeom>
          <a:noFill/>
          <a:ln>
            <a:noFill/>
          </a:ln>
        </p:spPr>
      </p:pic>
      <p:sp>
        <p:nvSpPr>
          <p:cNvPr id="101" name="Google Shape;101;p16"/>
          <p:cNvSpPr txBox="1"/>
          <p:nvPr/>
        </p:nvSpPr>
        <p:spPr>
          <a:xfrm>
            <a:off x="450675" y="1428950"/>
            <a:ext cx="2187300" cy="731700"/>
          </a:xfrm>
          <a:prstGeom prst="rect">
            <a:avLst/>
          </a:pr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1"/>
                </a:solidFill>
                <a:latin typeface="Roboto Mono"/>
                <a:ea typeface="Roboto Mono"/>
                <a:cs typeface="Roboto Mono"/>
                <a:sym typeface="Roboto Mono"/>
              </a:rPr>
              <a:t>A</a:t>
            </a:r>
            <a:r>
              <a:rPr lang="en" sz="1000">
                <a:solidFill>
                  <a:srgbClr val="0B5394"/>
                </a:solidFill>
                <a:latin typeface="Roboto Mono"/>
                <a:ea typeface="Roboto Mono"/>
                <a:cs typeface="Roboto Mono"/>
                <a:sym typeface="Roboto Mono"/>
              </a:rPr>
              <a:t> </a:t>
            </a:r>
            <a:r>
              <a:rPr lang="en" sz="1000" b="1">
                <a:solidFill>
                  <a:schemeClr val="accent6"/>
                </a:solidFill>
                <a:latin typeface="Roboto Mono"/>
                <a:ea typeface="Roboto Mono"/>
                <a:cs typeface="Roboto Mono"/>
                <a:sym typeface="Roboto Mono"/>
              </a:rPr>
              <a:t>CULTURE OF RESPONSIVENESS </a:t>
            </a:r>
            <a:r>
              <a:rPr lang="en" sz="1000">
                <a:solidFill>
                  <a:schemeClr val="lt1"/>
                </a:solidFill>
                <a:latin typeface="Roboto Mono"/>
                <a:ea typeface="Roboto Mono"/>
                <a:cs typeface="Roboto Mono"/>
                <a:sym typeface="Roboto Mono"/>
              </a:rPr>
              <a:t>ALLOWS US TO FOCUS ON OUR STUDENTS</a:t>
            </a:r>
            <a:endParaRPr sz="1000">
              <a:solidFill>
                <a:schemeClr val="lt1"/>
              </a:solidFill>
              <a:latin typeface="Roboto Mono"/>
              <a:ea typeface="Roboto Mono"/>
              <a:cs typeface="Roboto Mono"/>
              <a:sym typeface="Roboto Mono"/>
            </a:endParaRPr>
          </a:p>
        </p:txBody>
      </p:sp>
      <p:sp>
        <p:nvSpPr>
          <p:cNvPr id="102" name="Google Shape;102;p16"/>
          <p:cNvSpPr txBox="1"/>
          <p:nvPr/>
        </p:nvSpPr>
        <p:spPr>
          <a:xfrm>
            <a:off x="1681525" y="4057225"/>
            <a:ext cx="5412000" cy="683700"/>
          </a:xfrm>
          <a:prstGeom prst="rect">
            <a:avLst/>
          </a:pr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accent6"/>
                </a:solidFill>
                <a:latin typeface="Roboto Mono"/>
                <a:ea typeface="Roboto Mono"/>
                <a:cs typeface="Roboto Mono"/>
                <a:sym typeface="Roboto Mono"/>
              </a:rPr>
              <a:t>EFFECTIVE STEWARDSHIP OF RESOURCES</a:t>
            </a:r>
            <a:r>
              <a:rPr lang="en" sz="1000">
                <a:solidFill>
                  <a:srgbClr val="0B5394"/>
                </a:solidFill>
                <a:latin typeface="Roboto Mono"/>
                <a:ea typeface="Roboto Mono"/>
                <a:cs typeface="Roboto Mono"/>
                <a:sym typeface="Roboto Mono"/>
              </a:rPr>
              <a:t> </a:t>
            </a:r>
            <a:r>
              <a:rPr lang="en" sz="1000">
                <a:solidFill>
                  <a:schemeClr val="lt1"/>
                </a:solidFill>
                <a:latin typeface="Roboto Mono"/>
                <a:ea typeface="Roboto Mono"/>
                <a:cs typeface="Roboto Mono"/>
                <a:sym typeface="Roboto Mono"/>
              </a:rPr>
              <a:t>ALLOWS US TO USE OUR AVAILABLE RESOURCES EFFECTIVELY AND DETERMINE HOW TO AFFORD THE </a:t>
            </a:r>
            <a:endParaRPr sz="1000">
              <a:solidFill>
                <a:schemeClr val="lt1"/>
              </a:solidFill>
              <a:latin typeface="Roboto Mono"/>
              <a:ea typeface="Roboto Mono"/>
              <a:cs typeface="Roboto Mono"/>
              <a:sym typeface="Roboto Mono"/>
            </a:endParaRPr>
          </a:p>
          <a:p>
            <a:pPr marL="0" lvl="0" indent="0" algn="ctr" rtl="0">
              <a:spcBef>
                <a:spcPts val="0"/>
              </a:spcBef>
              <a:spcAft>
                <a:spcPts val="0"/>
              </a:spcAft>
              <a:buNone/>
            </a:pPr>
            <a:r>
              <a:rPr lang="en" sz="1000">
                <a:solidFill>
                  <a:schemeClr val="lt1"/>
                </a:solidFill>
                <a:latin typeface="Roboto Mono"/>
                <a:ea typeface="Roboto Mono"/>
                <a:cs typeface="Roboto Mono"/>
                <a:sym typeface="Roboto Mono"/>
              </a:rPr>
              <a:t>SRVUSD STANDARD OF EXCELLENCE </a:t>
            </a:r>
            <a:endParaRPr sz="1000">
              <a:solidFill>
                <a:schemeClr val="lt1"/>
              </a:solidFill>
              <a:latin typeface="Roboto Mono"/>
              <a:ea typeface="Roboto Mono"/>
              <a:cs typeface="Roboto Mono"/>
              <a:sym typeface="Roboto Mono"/>
            </a:endParaRPr>
          </a:p>
        </p:txBody>
      </p:sp>
      <p:sp>
        <p:nvSpPr>
          <p:cNvPr id="103" name="Google Shape;103;p16"/>
          <p:cNvSpPr txBox="1"/>
          <p:nvPr/>
        </p:nvSpPr>
        <p:spPr>
          <a:xfrm>
            <a:off x="6153300" y="1428950"/>
            <a:ext cx="2508300" cy="731700"/>
          </a:xfrm>
          <a:prstGeom prst="rect">
            <a:avLst/>
          </a:pr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accent6"/>
                </a:solidFill>
                <a:latin typeface="Roboto Mono"/>
                <a:ea typeface="Roboto Mono"/>
                <a:cs typeface="Roboto Mono"/>
                <a:sym typeface="Roboto Mono"/>
              </a:rPr>
              <a:t>EFFECTIVE GOVERNANCE </a:t>
            </a:r>
            <a:r>
              <a:rPr lang="en" sz="1000">
                <a:solidFill>
                  <a:schemeClr val="lt1"/>
                </a:solidFill>
                <a:latin typeface="Roboto Mono"/>
                <a:ea typeface="Roboto Mono"/>
                <a:cs typeface="Roboto Mono"/>
                <a:sym typeface="Roboto Mono"/>
              </a:rPr>
              <a:t>PROVIDES SIGNIFICANT OVERSIGHT AND STRATEGIC DIRECTION</a:t>
            </a:r>
            <a:endParaRPr sz="1000">
              <a:solidFill>
                <a:schemeClr val="lt1"/>
              </a:solidFill>
              <a:latin typeface="Roboto Mono"/>
              <a:ea typeface="Roboto Mono"/>
              <a:cs typeface="Roboto Mono"/>
              <a:sym typeface="Roboto Mono"/>
            </a:endParaRPr>
          </a:p>
        </p:txBody>
      </p:sp>
      <p:sp>
        <p:nvSpPr>
          <p:cNvPr id="104" name="Google Shape;104;p16"/>
          <p:cNvSpPr txBox="1"/>
          <p:nvPr/>
        </p:nvSpPr>
        <p:spPr>
          <a:xfrm>
            <a:off x="2228600" y="3456025"/>
            <a:ext cx="4387800" cy="308100"/>
          </a:xfrm>
          <a:prstGeom prst="rect">
            <a:avLst/>
          </a:pr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accent6"/>
                </a:solidFill>
                <a:latin typeface="Roboto Mono"/>
                <a:ea typeface="Roboto Mono"/>
                <a:cs typeface="Roboto Mono"/>
                <a:sym typeface="Roboto Mono"/>
              </a:rPr>
              <a:t>SHARED LEADERSHIP CAPACITY </a:t>
            </a:r>
            <a:r>
              <a:rPr lang="en" sz="1000">
                <a:solidFill>
                  <a:schemeClr val="lt1"/>
                </a:solidFill>
                <a:latin typeface="Roboto Mono"/>
                <a:ea typeface="Roboto Mono"/>
                <a:cs typeface="Roboto Mono"/>
                <a:sym typeface="Roboto Mono"/>
              </a:rPr>
              <a:t>ENABLES AND EMPOWERS CHANGE</a:t>
            </a:r>
            <a:endParaRPr sz="1000">
              <a:solidFill>
                <a:schemeClr val="lt1"/>
              </a:solidFill>
              <a:latin typeface="Roboto Mono"/>
              <a:ea typeface="Roboto Mono"/>
              <a:cs typeface="Roboto Mono"/>
              <a:sym typeface="Roboto Mono"/>
            </a:endParaRPr>
          </a:p>
        </p:txBody>
      </p:sp>
      <p:sp>
        <p:nvSpPr>
          <p:cNvPr id="105" name="Google Shape;105;p1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Intersection of Plan Components</a:t>
            </a:r>
            <a:endParaRPr/>
          </a:p>
        </p:txBody>
      </p:sp>
      <p:sp>
        <p:nvSpPr>
          <p:cNvPr id="106" name="Google Shape;106;p1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507225" y="11697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Unique Opportunity to Coordinate Our Work</a:t>
            </a:r>
            <a:endParaRPr/>
          </a:p>
        </p:txBody>
      </p:sp>
      <p:sp>
        <p:nvSpPr>
          <p:cNvPr id="112" name="Google Shape;112;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3000" b="1">
              <a:solidFill>
                <a:schemeClr val="dk2"/>
              </a:solidFill>
            </a:endParaRPr>
          </a:p>
          <a:p>
            <a:pPr marL="0" lvl="0" indent="0" algn="l" rtl="0">
              <a:spcBef>
                <a:spcPts val="1200"/>
              </a:spcBef>
              <a:spcAft>
                <a:spcPts val="0"/>
              </a:spcAft>
              <a:buNone/>
            </a:pPr>
            <a:endParaRPr sz="2400">
              <a:solidFill>
                <a:srgbClr val="004B87"/>
              </a:solidFill>
            </a:endParaRPr>
          </a:p>
          <a:p>
            <a:pPr marL="0" lvl="0" indent="0" algn="l" rtl="0">
              <a:spcBef>
                <a:spcPts val="1200"/>
              </a:spcBef>
              <a:spcAft>
                <a:spcPts val="1200"/>
              </a:spcAft>
              <a:buNone/>
            </a:pPr>
            <a:endParaRPr/>
          </a:p>
        </p:txBody>
      </p:sp>
      <p:cxnSp>
        <p:nvCxnSpPr>
          <p:cNvPr id="113" name="Google Shape;113;p17"/>
          <p:cNvCxnSpPr/>
          <p:nvPr/>
        </p:nvCxnSpPr>
        <p:spPr>
          <a:xfrm flipH="1">
            <a:off x="2904725" y="2501100"/>
            <a:ext cx="335700" cy="825000"/>
          </a:xfrm>
          <a:prstGeom prst="straightConnector1">
            <a:avLst/>
          </a:prstGeom>
          <a:noFill/>
          <a:ln w="9525" cap="flat" cmpd="sng">
            <a:solidFill>
              <a:schemeClr val="dk2"/>
            </a:solidFill>
            <a:prstDash val="solid"/>
            <a:round/>
            <a:headEnd type="none" w="med" len="med"/>
            <a:tailEnd type="none" w="med" len="med"/>
          </a:ln>
        </p:spPr>
      </p:cxnSp>
      <p:cxnSp>
        <p:nvCxnSpPr>
          <p:cNvPr id="114" name="Google Shape;114;p17"/>
          <p:cNvCxnSpPr/>
          <p:nvPr/>
        </p:nvCxnSpPr>
        <p:spPr>
          <a:xfrm>
            <a:off x="4519400" y="2453725"/>
            <a:ext cx="13500" cy="937500"/>
          </a:xfrm>
          <a:prstGeom prst="straightConnector1">
            <a:avLst/>
          </a:prstGeom>
          <a:noFill/>
          <a:ln w="9525" cap="flat" cmpd="sng">
            <a:solidFill>
              <a:schemeClr val="dk2"/>
            </a:solidFill>
            <a:prstDash val="solid"/>
            <a:round/>
            <a:headEnd type="none" w="med" len="med"/>
            <a:tailEnd type="none" w="med" len="med"/>
          </a:ln>
        </p:spPr>
      </p:cxnSp>
      <p:sp>
        <p:nvSpPr>
          <p:cNvPr id="115" name="Google Shape;115;p17"/>
          <p:cNvSpPr txBox="1"/>
          <p:nvPr/>
        </p:nvSpPr>
        <p:spPr>
          <a:xfrm>
            <a:off x="5627300" y="3474175"/>
            <a:ext cx="2193900" cy="113220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Roboto"/>
                <a:ea typeface="Roboto"/>
                <a:cs typeface="Roboto"/>
                <a:sym typeface="Roboto"/>
              </a:rPr>
              <a:t>Local Control and Accountability Plan</a:t>
            </a:r>
            <a:endParaRPr sz="1800">
              <a:solidFill>
                <a:schemeClr val="dk2"/>
              </a:solidFill>
              <a:latin typeface="Roboto"/>
              <a:ea typeface="Roboto"/>
              <a:cs typeface="Roboto"/>
              <a:sym typeface="Roboto"/>
            </a:endParaRPr>
          </a:p>
          <a:p>
            <a:pPr marL="0" lvl="0" indent="0" algn="ctr" rtl="0">
              <a:spcBef>
                <a:spcPts val="0"/>
              </a:spcBef>
              <a:spcAft>
                <a:spcPts val="0"/>
              </a:spcAft>
              <a:buNone/>
            </a:pPr>
            <a:r>
              <a:rPr lang="en" sz="1800">
                <a:solidFill>
                  <a:schemeClr val="dk2"/>
                </a:solidFill>
                <a:latin typeface="Roboto"/>
                <a:ea typeface="Roboto"/>
                <a:cs typeface="Roboto"/>
                <a:sym typeface="Roboto"/>
              </a:rPr>
              <a:t>(LCAP)</a:t>
            </a:r>
            <a:endParaRPr sz="1800">
              <a:solidFill>
                <a:schemeClr val="dk2"/>
              </a:solidFill>
              <a:latin typeface="Roboto"/>
              <a:ea typeface="Roboto"/>
              <a:cs typeface="Roboto"/>
              <a:sym typeface="Roboto"/>
            </a:endParaRPr>
          </a:p>
        </p:txBody>
      </p:sp>
      <p:sp>
        <p:nvSpPr>
          <p:cNvPr id="116" name="Google Shape;116;p17"/>
          <p:cNvSpPr txBox="1"/>
          <p:nvPr/>
        </p:nvSpPr>
        <p:spPr>
          <a:xfrm>
            <a:off x="1511975" y="3474175"/>
            <a:ext cx="1830000" cy="72060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Roboto"/>
                <a:ea typeface="Roboto"/>
                <a:cs typeface="Roboto"/>
                <a:sym typeface="Roboto"/>
              </a:rPr>
              <a:t>SRVUSD Strategic Plan</a:t>
            </a:r>
            <a:endParaRPr sz="1800">
              <a:solidFill>
                <a:schemeClr val="dk2"/>
              </a:solidFill>
              <a:latin typeface="Roboto"/>
              <a:ea typeface="Roboto"/>
              <a:cs typeface="Roboto"/>
              <a:sym typeface="Roboto"/>
            </a:endParaRPr>
          </a:p>
        </p:txBody>
      </p:sp>
      <p:cxnSp>
        <p:nvCxnSpPr>
          <p:cNvPr id="117" name="Google Shape;117;p17"/>
          <p:cNvCxnSpPr/>
          <p:nvPr/>
        </p:nvCxnSpPr>
        <p:spPr>
          <a:xfrm>
            <a:off x="5730900" y="2479900"/>
            <a:ext cx="706500" cy="932700"/>
          </a:xfrm>
          <a:prstGeom prst="straightConnector1">
            <a:avLst/>
          </a:prstGeom>
          <a:noFill/>
          <a:ln w="9525" cap="flat" cmpd="sng">
            <a:solidFill>
              <a:schemeClr val="dk2"/>
            </a:solidFill>
            <a:prstDash val="solid"/>
            <a:round/>
            <a:headEnd type="none" w="med" len="med"/>
            <a:tailEnd type="none" w="med" len="med"/>
          </a:ln>
        </p:spPr>
      </p:cxnSp>
      <p:sp>
        <p:nvSpPr>
          <p:cNvPr id="118" name="Google Shape;118;p17"/>
          <p:cNvSpPr txBox="1"/>
          <p:nvPr/>
        </p:nvSpPr>
        <p:spPr>
          <a:xfrm>
            <a:off x="3625250" y="3474175"/>
            <a:ext cx="1749600" cy="128790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Roboto"/>
                <a:ea typeface="Roboto"/>
                <a:cs typeface="Roboto"/>
                <a:sym typeface="Roboto"/>
              </a:rPr>
              <a:t>Learning Continuity and Attendance Plan (LCP)</a:t>
            </a:r>
            <a:endParaRPr sz="1800">
              <a:solidFill>
                <a:schemeClr val="dk2"/>
              </a:solidFill>
              <a:latin typeface="Roboto"/>
              <a:ea typeface="Roboto"/>
              <a:cs typeface="Roboto"/>
              <a:sym typeface="Roboto"/>
            </a:endParaRPr>
          </a:p>
        </p:txBody>
      </p:sp>
      <p:sp>
        <p:nvSpPr>
          <p:cNvPr id="119" name="Google Shape;119;p17"/>
          <p:cNvSpPr txBox="1">
            <a:spLocks noGrp="1"/>
          </p:cNvSpPr>
          <p:nvPr>
            <p:ph type="title"/>
          </p:nvPr>
        </p:nvSpPr>
        <p:spPr>
          <a:xfrm>
            <a:off x="507225" y="851075"/>
            <a:ext cx="8222100" cy="52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b="1">
                <a:solidFill>
                  <a:schemeClr val="dk2"/>
                </a:solidFill>
              </a:rPr>
              <a:t>The system collaboratively creates and communicates the District plan. The schools create their goals and strategies based on this plan and their local context.</a:t>
            </a:r>
            <a:endParaRPr sz="1400" b="1">
              <a:solidFill>
                <a:schemeClr val="dk2"/>
              </a:solidFill>
            </a:endParaRPr>
          </a:p>
        </p:txBody>
      </p:sp>
      <p:sp>
        <p:nvSpPr>
          <p:cNvPr id="120" name="Google Shape;120;p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21" name="Google Shape;121;p17"/>
          <p:cNvSpPr txBox="1"/>
          <p:nvPr/>
        </p:nvSpPr>
        <p:spPr>
          <a:xfrm>
            <a:off x="2724950" y="1876875"/>
            <a:ext cx="3602400" cy="605100"/>
          </a:xfrm>
          <a:prstGeom prst="rect">
            <a:avLst/>
          </a:prstGeom>
          <a:solidFill>
            <a:srgbClr val="0B539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6"/>
                </a:solidFill>
                <a:latin typeface="Roboto"/>
                <a:ea typeface="Roboto"/>
                <a:cs typeface="Roboto"/>
                <a:sym typeface="Roboto"/>
              </a:rPr>
              <a:t>Strategic Directions</a:t>
            </a:r>
            <a:endParaRPr sz="3000" b="1">
              <a:solidFill>
                <a:schemeClr val="accent6"/>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Learning Continuity and Attendance Plan (LCP) - </a:t>
            </a:r>
            <a:r>
              <a:rPr lang="en" sz="2400">
                <a:solidFill>
                  <a:srgbClr val="F1C232"/>
                </a:solidFill>
              </a:rPr>
              <a:t>Challenges and Successes</a:t>
            </a:r>
            <a:endParaRPr sz="2400">
              <a:solidFill>
                <a:srgbClr val="F1C232"/>
              </a:solidFill>
            </a:endParaRPr>
          </a:p>
        </p:txBody>
      </p:sp>
      <p:sp>
        <p:nvSpPr>
          <p:cNvPr id="127" name="Google Shape;127;p18"/>
          <p:cNvSpPr txBox="1">
            <a:spLocks noGrp="1"/>
          </p:cNvSpPr>
          <p:nvPr>
            <p:ph type="body" idx="1"/>
          </p:nvPr>
        </p:nvSpPr>
        <p:spPr>
          <a:xfrm>
            <a:off x="125700" y="1912000"/>
            <a:ext cx="4233600" cy="27102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The LCP provides analysis on the following topics:</a:t>
            </a:r>
            <a:endParaRPr sz="1200" b="1">
              <a:solidFill>
                <a:schemeClr val="dk2"/>
              </a:solidFill>
            </a:endParaRPr>
          </a:p>
          <a:p>
            <a:pPr marL="457200" lvl="0" indent="-304800" algn="l" rtl="0">
              <a:spcBef>
                <a:spcPts val="1200"/>
              </a:spcBef>
              <a:spcAft>
                <a:spcPts val="0"/>
              </a:spcAft>
              <a:buClr>
                <a:schemeClr val="dk2"/>
              </a:buClr>
              <a:buSzPts val="1200"/>
              <a:buChar char="●"/>
            </a:pPr>
            <a:r>
              <a:rPr lang="en" sz="1200">
                <a:solidFill>
                  <a:schemeClr val="dk2"/>
                </a:solidFill>
              </a:rPr>
              <a:t>Actions Related to </a:t>
            </a:r>
            <a:r>
              <a:rPr lang="en" sz="1200" b="1">
                <a:solidFill>
                  <a:schemeClr val="accent6"/>
                </a:solidFill>
              </a:rPr>
              <a:t>In-Person</a:t>
            </a:r>
            <a:r>
              <a:rPr lang="en" sz="1200">
                <a:solidFill>
                  <a:schemeClr val="dk2"/>
                </a:solidFill>
              </a:rPr>
              <a:t> Instructional Offerings</a:t>
            </a:r>
            <a:endParaRPr sz="1200">
              <a:solidFill>
                <a:schemeClr val="dk2"/>
              </a:solidFill>
            </a:endParaRPr>
          </a:p>
          <a:p>
            <a:pPr marL="457200" lvl="0" indent="-304800" algn="l" rtl="0">
              <a:spcBef>
                <a:spcPts val="0"/>
              </a:spcBef>
              <a:spcAft>
                <a:spcPts val="0"/>
              </a:spcAft>
              <a:buClr>
                <a:schemeClr val="dk2"/>
              </a:buClr>
              <a:buSzPts val="1200"/>
              <a:buChar char="●"/>
            </a:pPr>
            <a:r>
              <a:rPr lang="en" sz="1200">
                <a:solidFill>
                  <a:schemeClr val="dk2"/>
                </a:solidFill>
              </a:rPr>
              <a:t>Actions Related to the </a:t>
            </a:r>
            <a:r>
              <a:rPr lang="en" sz="1200" b="1">
                <a:solidFill>
                  <a:schemeClr val="accent6"/>
                </a:solidFill>
              </a:rPr>
              <a:t>Distance Learning</a:t>
            </a:r>
            <a:r>
              <a:rPr lang="en" sz="1200">
                <a:solidFill>
                  <a:schemeClr val="dk2"/>
                </a:solidFill>
              </a:rPr>
              <a:t> Program</a:t>
            </a:r>
            <a:endParaRPr sz="1200">
              <a:solidFill>
                <a:schemeClr val="dk2"/>
              </a:solidFill>
            </a:endParaRPr>
          </a:p>
          <a:p>
            <a:pPr marL="457200" lvl="0" indent="-304800" algn="l" rtl="0">
              <a:spcBef>
                <a:spcPts val="0"/>
              </a:spcBef>
              <a:spcAft>
                <a:spcPts val="0"/>
              </a:spcAft>
              <a:buClr>
                <a:schemeClr val="dk2"/>
              </a:buClr>
              <a:buSzPts val="1200"/>
              <a:buChar char="●"/>
            </a:pPr>
            <a:r>
              <a:rPr lang="en" sz="1200">
                <a:solidFill>
                  <a:schemeClr val="dk2"/>
                </a:solidFill>
              </a:rPr>
              <a:t>Actions Related to Pupil </a:t>
            </a:r>
            <a:r>
              <a:rPr lang="en" sz="1200" b="1">
                <a:solidFill>
                  <a:schemeClr val="accent6"/>
                </a:solidFill>
              </a:rPr>
              <a:t>Learning Loss</a:t>
            </a:r>
            <a:endParaRPr sz="1200" b="1">
              <a:solidFill>
                <a:schemeClr val="accent6"/>
              </a:solidFill>
            </a:endParaRPr>
          </a:p>
          <a:p>
            <a:pPr marL="457200" lvl="0" indent="-304800" algn="l" rtl="0">
              <a:spcBef>
                <a:spcPts val="0"/>
              </a:spcBef>
              <a:spcAft>
                <a:spcPts val="0"/>
              </a:spcAft>
              <a:buClr>
                <a:schemeClr val="dk2"/>
              </a:buClr>
              <a:buSzPts val="1200"/>
              <a:buChar char="●"/>
            </a:pPr>
            <a:r>
              <a:rPr lang="en" sz="1200">
                <a:solidFill>
                  <a:schemeClr val="dk2"/>
                </a:solidFill>
              </a:rPr>
              <a:t>Analysis of Mental Health and Social and Emotional </a:t>
            </a:r>
            <a:r>
              <a:rPr lang="en" sz="1200" b="1">
                <a:solidFill>
                  <a:schemeClr val="accent6"/>
                </a:solidFill>
              </a:rPr>
              <a:t>Well-Being</a:t>
            </a:r>
            <a:endParaRPr sz="1200" b="1">
              <a:solidFill>
                <a:schemeClr val="accent6"/>
              </a:solidFill>
            </a:endParaRPr>
          </a:p>
          <a:p>
            <a:pPr marL="457200" lvl="0" indent="-304800" algn="l" rtl="0">
              <a:spcBef>
                <a:spcPts val="0"/>
              </a:spcBef>
              <a:spcAft>
                <a:spcPts val="0"/>
              </a:spcAft>
              <a:buClr>
                <a:schemeClr val="dk2"/>
              </a:buClr>
              <a:buSzPts val="1200"/>
              <a:buChar char="●"/>
            </a:pPr>
            <a:r>
              <a:rPr lang="en" sz="1200">
                <a:solidFill>
                  <a:schemeClr val="dk2"/>
                </a:solidFill>
              </a:rPr>
              <a:t>Analysis of Pupil and Family </a:t>
            </a:r>
            <a:r>
              <a:rPr lang="en" sz="1200" b="1">
                <a:solidFill>
                  <a:schemeClr val="accent6"/>
                </a:solidFill>
              </a:rPr>
              <a:t>Engagement and Outreach</a:t>
            </a:r>
            <a:endParaRPr sz="1200" b="1">
              <a:solidFill>
                <a:schemeClr val="accent6"/>
              </a:solidFill>
            </a:endParaRPr>
          </a:p>
          <a:p>
            <a:pPr marL="457200" lvl="0" indent="-304800" algn="l" rtl="0">
              <a:spcBef>
                <a:spcPts val="0"/>
              </a:spcBef>
              <a:spcAft>
                <a:spcPts val="0"/>
              </a:spcAft>
              <a:buClr>
                <a:schemeClr val="dk2"/>
              </a:buClr>
              <a:buSzPts val="1200"/>
              <a:buChar char="●"/>
            </a:pPr>
            <a:r>
              <a:rPr lang="en" sz="1200">
                <a:solidFill>
                  <a:schemeClr val="dk2"/>
                </a:solidFill>
              </a:rPr>
              <a:t>Analysis of School </a:t>
            </a:r>
            <a:r>
              <a:rPr lang="en" sz="1200" b="1">
                <a:solidFill>
                  <a:schemeClr val="accent6"/>
                </a:solidFill>
              </a:rPr>
              <a:t>Nutrition</a:t>
            </a:r>
            <a:endParaRPr sz="400" b="1">
              <a:solidFill>
                <a:schemeClr val="accent6"/>
              </a:solidFill>
              <a:highlight>
                <a:srgbClr val="FFFFFF"/>
              </a:highlight>
              <a:latin typeface="Arial"/>
              <a:ea typeface="Arial"/>
              <a:cs typeface="Arial"/>
              <a:sym typeface="Arial"/>
            </a:endParaRPr>
          </a:p>
          <a:p>
            <a:pPr marL="0" lvl="0" indent="0" algn="l" rtl="0">
              <a:spcBef>
                <a:spcPts val="1200"/>
              </a:spcBef>
              <a:spcAft>
                <a:spcPts val="1200"/>
              </a:spcAft>
              <a:buNone/>
            </a:pPr>
            <a:endParaRPr sz="1200"/>
          </a:p>
        </p:txBody>
      </p:sp>
      <p:sp>
        <p:nvSpPr>
          <p:cNvPr id="128" name="Google Shape;128;p1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29" name="Google Shape;129;p18"/>
          <p:cNvSpPr txBox="1">
            <a:spLocks noGrp="1"/>
          </p:cNvSpPr>
          <p:nvPr>
            <p:ph type="body" idx="1"/>
          </p:nvPr>
        </p:nvSpPr>
        <p:spPr>
          <a:xfrm>
            <a:off x="4724400" y="1912000"/>
            <a:ext cx="4233600" cy="27102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rPr>
              <a:t>Original Plan: Approved September 2020 </a:t>
            </a:r>
            <a:endParaRPr sz="1200" b="1">
              <a:solidFill>
                <a:schemeClr val="dk2"/>
              </a:solidFill>
            </a:endParaRPr>
          </a:p>
          <a:p>
            <a:pPr marL="457200" lvl="0" indent="-304800" algn="l" rtl="0">
              <a:spcBef>
                <a:spcPts val="1200"/>
              </a:spcBef>
              <a:spcAft>
                <a:spcPts val="0"/>
              </a:spcAft>
              <a:buClr>
                <a:schemeClr val="dk2"/>
              </a:buClr>
              <a:buSzPts val="1200"/>
              <a:buChar char="●"/>
            </a:pPr>
            <a:r>
              <a:rPr lang="en" sz="1200">
                <a:solidFill>
                  <a:schemeClr val="dk2"/>
                </a:solidFill>
              </a:rPr>
              <a:t>What we </a:t>
            </a:r>
            <a:r>
              <a:rPr lang="en" sz="1200" b="1">
                <a:solidFill>
                  <a:schemeClr val="accent6"/>
                </a:solidFill>
              </a:rPr>
              <a:t>intended</a:t>
            </a:r>
            <a:r>
              <a:rPr lang="en" sz="1200">
                <a:solidFill>
                  <a:schemeClr val="dk2"/>
                </a:solidFill>
              </a:rPr>
              <a:t> to do in each topic</a:t>
            </a:r>
            <a:endParaRPr sz="1200">
              <a:solidFill>
                <a:schemeClr val="dk2"/>
              </a:solidFill>
            </a:endParaRPr>
          </a:p>
          <a:p>
            <a:pPr marL="0" lvl="0" indent="0" algn="l" rtl="0">
              <a:spcBef>
                <a:spcPts val="1200"/>
              </a:spcBef>
              <a:spcAft>
                <a:spcPts val="0"/>
              </a:spcAft>
              <a:buNone/>
            </a:pPr>
            <a:r>
              <a:rPr lang="en" sz="1200" b="1">
                <a:solidFill>
                  <a:schemeClr val="dk2"/>
                </a:solidFill>
              </a:rPr>
              <a:t>Revised Plan for Approval: June 15, 2021</a:t>
            </a:r>
            <a:endParaRPr sz="1200" b="1">
              <a:solidFill>
                <a:schemeClr val="dk2"/>
              </a:solidFill>
            </a:endParaRPr>
          </a:p>
          <a:p>
            <a:pPr marL="457200" lvl="0" indent="-304800" algn="l" rtl="0">
              <a:spcBef>
                <a:spcPts val="1200"/>
              </a:spcBef>
              <a:spcAft>
                <a:spcPts val="0"/>
              </a:spcAft>
              <a:buClr>
                <a:schemeClr val="dk2"/>
              </a:buClr>
              <a:buSzPts val="1200"/>
              <a:buChar char="●"/>
            </a:pPr>
            <a:r>
              <a:rPr lang="en" sz="1200">
                <a:solidFill>
                  <a:schemeClr val="dk2"/>
                </a:solidFill>
              </a:rPr>
              <a:t>How we </a:t>
            </a:r>
            <a:r>
              <a:rPr lang="en" sz="1200" b="1">
                <a:solidFill>
                  <a:schemeClr val="accent6"/>
                </a:solidFill>
              </a:rPr>
              <a:t>actually did </a:t>
            </a:r>
            <a:r>
              <a:rPr lang="en" sz="1200">
                <a:solidFill>
                  <a:schemeClr val="dk2"/>
                </a:solidFill>
              </a:rPr>
              <a:t>in each topic</a:t>
            </a:r>
            <a:endParaRPr sz="1200">
              <a:solidFill>
                <a:schemeClr val="dk2"/>
              </a:solidFill>
            </a:endParaRPr>
          </a:p>
          <a:p>
            <a:pPr marL="0" lvl="0" indent="0" algn="l" rtl="0">
              <a:spcBef>
                <a:spcPts val="1200"/>
              </a:spcBef>
              <a:spcAft>
                <a:spcPts val="0"/>
              </a:spcAft>
              <a:buNone/>
            </a:pPr>
            <a:r>
              <a:rPr lang="en" sz="1200">
                <a:solidFill>
                  <a:schemeClr val="dk2"/>
                </a:solidFill>
              </a:rPr>
              <a:t>Changes and Adjustments were made through feedback, focus groups and analysis.</a:t>
            </a:r>
            <a:endParaRPr sz="1200">
              <a:solidFill>
                <a:schemeClr val="dk2"/>
              </a:solidFill>
            </a:endParaRPr>
          </a:p>
          <a:p>
            <a:pPr marL="0" lvl="0" indent="0" algn="l" rtl="0">
              <a:spcBef>
                <a:spcPts val="1200"/>
              </a:spcBef>
              <a:spcAft>
                <a:spcPts val="0"/>
              </a:spcAft>
              <a:buNone/>
            </a:pPr>
            <a:r>
              <a:rPr lang="en" sz="1200">
                <a:solidFill>
                  <a:schemeClr val="dk2"/>
                </a:solidFill>
              </a:rPr>
              <a:t>Complete information can be found in the plan.</a:t>
            </a:r>
            <a:endParaRPr sz="1200">
              <a:solidFill>
                <a:schemeClr val="dk2"/>
              </a:solidFill>
            </a:endParaRPr>
          </a:p>
          <a:p>
            <a:pPr marL="0" lvl="0" indent="0" algn="l" rtl="0">
              <a:spcBef>
                <a:spcPts val="1200"/>
              </a:spcBef>
              <a:spcAft>
                <a:spcPts val="1200"/>
              </a:spcAft>
              <a:buNone/>
            </a:pP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lnSpc>
                <a:spcPct val="107916"/>
              </a:lnSpc>
              <a:spcBef>
                <a:spcPts val="0"/>
              </a:spcBef>
              <a:spcAft>
                <a:spcPts val="0"/>
              </a:spcAft>
              <a:buNone/>
            </a:pPr>
            <a:r>
              <a:rPr lang="en" sz="3000" b="1"/>
              <a:t>SRVUSD…Where all students </a:t>
            </a:r>
            <a:r>
              <a:rPr lang="en" sz="3000" b="1">
                <a:solidFill>
                  <a:srgbClr val="F1C232"/>
                </a:solidFill>
              </a:rPr>
              <a:t>thrive</a:t>
            </a:r>
            <a:r>
              <a:rPr lang="en" sz="3000" b="1"/>
              <a:t> in </a:t>
            </a:r>
            <a:r>
              <a:rPr lang="en" sz="3000" b="1">
                <a:solidFill>
                  <a:srgbClr val="F1C232"/>
                </a:solidFill>
              </a:rPr>
              <a:t>innovative</a:t>
            </a:r>
            <a:r>
              <a:rPr lang="en" sz="3000" b="1"/>
              <a:t> and </a:t>
            </a:r>
            <a:r>
              <a:rPr lang="en" sz="3000" b="1">
                <a:solidFill>
                  <a:srgbClr val="F1C232"/>
                </a:solidFill>
              </a:rPr>
              <a:t>inclusive</a:t>
            </a:r>
            <a:r>
              <a:rPr lang="en" sz="3000" b="1"/>
              <a:t> learning communities</a:t>
            </a:r>
            <a:r>
              <a:rPr lang="en" sz="3000"/>
              <a:t>. </a:t>
            </a:r>
            <a:endParaRPr sz="3000"/>
          </a:p>
          <a:p>
            <a:pPr marL="0" lvl="0" indent="0" algn="l" rtl="0">
              <a:spcBef>
                <a:spcPts val="800"/>
              </a:spcBef>
              <a:spcAft>
                <a:spcPts val="0"/>
              </a:spcAft>
              <a:buNone/>
            </a:pPr>
            <a:endParaRPr/>
          </a:p>
        </p:txBody>
      </p:sp>
      <p:sp>
        <p:nvSpPr>
          <p:cNvPr id="135" name="Google Shape;135;p1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Broadening the definition of success on the already existing academic excellence</a:t>
            </a:r>
            <a:endParaRPr sz="3600"/>
          </a:p>
        </p:txBody>
      </p:sp>
      <p:sp>
        <p:nvSpPr>
          <p:cNvPr id="141" name="Google Shape;141;p2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265500" y="932100"/>
            <a:ext cx="4045200" cy="21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Strategic Planning Process</a:t>
            </a:r>
            <a:endParaRPr/>
          </a:p>
        </p:txBody>
      </p:sp>
      <p:sp>
        <p:nvSpPr>
          <p:cNvPr id="147" name="Google Shape;147;p21"/>
          <p:cNvSpPr txBox="1">
            <a:spLocks noGrp="1"/>
          </p:cNvSpPr>
          <p:nvPr>
            <p:ph type="body" idx="4294967295"/>
          </p:nvPr>
        </p:nvSpPr>
        <p:spPr>
          <a:xfrm>
            <a:off x="4892100" y="798375"/>
            <a:ext cx="3999900" cy="373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lt1"/>
              </a:solidFill>
            </a:endParaRPr>
          </a:p>
          <a:p>
            <a:pPr marL="0" lvl="0" indent="0" algn="l" rtl="0">
              <a:spcBef>
                <a:spcPts val="1200"/>
              </a:spcBef>
              <a:spcAft>
                <a:spcPts val="1200"/>
              </a:spcAft>
              <a:buNone/>
            </a:pPr>
            <a:endParaRPr>
              <a:solidFill>
                <a:schemeClr val="lt1"/>
              </a:solidFill>
            </a:endParaRPr>
          </a:p>
        </p:txBody>
      </p:sp>
      <p:sp>
        <p:nvSpPr>
          <p:cNvPr id="148" name="Google Shape;148;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2400" b="1"/>
              <a:t>August - January</a:t>
            </a:r>
            <a:endParaRPr sz="2400" b="1"/>
          </a:p>
        </p:txBody>
      </p:sp>
      <p:sp>
        <p:nvSpPr>
          <p:cNvPr id="149" name="Google Shape;149;p2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On-screen Show (16:9)</PresentationFormat>
  <Paragraphs>133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Roboto</vt:lpstr>
      <vt:lpstr>Arial</vt:lpstr>
      <vt:lpstr>Lato</vt:lpstr>
      <vt:lpstr>Roboto Mono</vt:lpstr>
      <vt:lpstr>Material</vt:lpstr>
      <vt:lpstr>SRVUSD  Strategic Directions Planning</vt:lpstr>
      <vt:lpstr>Presentation Overview</vt:lpstr>
      <vt:lpstr>PowerPoint Presentation</vt:lpstr>
      <vt:lpstr>Intersection of Plan Components</vt:lpstr>
      <vt:lpstr>Unique Opportunity to Coordinate Our Work</vt:lpstr>
      <vt:lpstr>Learning Continuity and Attendance Plan (LCP) - Challenges and Successes</vt:lpstr>
      <vt:lpstr>SRVUSD…Where all students thrive in innovative and inclusive learning communities.  </vt:lpstr>
      <vt:lpstr>Broadening the definition of success on the already existing academic excellence</vt:lpstr>
      <vt:lpstr>Strategic Planning Process</vt:lpstr>
      <vt:lpstr>The work we will continue as we engage with the Strategic Process</vt:lpstr>
      <vt:lpstr>Strategic Direction 1:  Equity</vt:lpstr>
      <vt:lpstr>Strategic Direction 2:  Social Emotional Well-Being</vt:lpstr>
      <vt:lpstr>Strategic Direction 3:  Deep Learning and Innovation</vt:lpstr>
      <vt:lpstr>Strategic Direction 4:  Shared Leadership</vt:lpstr>
      <vt:lpstr>Strategic Direction 5:  Effective Stewardship of Resources</vt:lpstr>
      <vt:lpstr>Strategic Direction 6:  Culture of Responsiveness</vt:lpstr>
      <vt:lpstr>Proposed Steering Committee Structure for the Strategic Plan</vt:lpstr>
      <vt:lpstr>Proposed Systemic Shifts in Culture and Practice</vt:lpstr>
      <vt:lpstr>Please Respond to the Strategic Direction in This Way</vt:lpstr>
      <vt:lpstr>For Our Trustees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SRVUSD  Strategic Directions Planning</dc:title>
  <dc:creator>Fischer, Cindy [EC]</dc:creator>
  <cp:lastModifiedBy>Fischer, Cindy [EC]</cp:lastModifiedBy>
  <cp:revision>1</cp:revision>
  <dcterms:modified xsi:type="dcterms:W3CDTF">2021-06-02T17:48:01Z</dcterms:modified>
</cp:coreProperties>
</file>